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58" r:id="rId3"/>
    <p:sldId id="301" r:id="rId4"/>
    <p:sldId id="302" r:id="rId5"/>
    <p:sldId id="303" r:id="rId6"/>
    <p:sldId id="296" r:id="rId7"/>
    <p:sldId id="298" r:id="rId8"/>
    <p:sldId id="292" r:id="rId9"/>
    <p:sldId id="264" r:id="rId10"/>
    <p:sldId id="286" r:id="rId11"/>
    <p:sldId id="287" r:id="rId12"/>
    <p:sldId id="288" r:id="rId13"/>
    <p:sldId id="289" r:id="rId14"/>
    <p:sldId id="290" r:id="rId15"/>
    <p:sldId id="291" r:id="rId16"/>
    <p:sldId id="293" r:id="rId17"/>
    <p:sldId id="267" r:id="rId18"/>
    <p:sldId id="268" r:id="rId19"/>
    <p:sldId id="269" r:id="rId20"/>
    <p:sldId id="270" r:id="rId21"/>
    <p:sldId id="271" r:id="rId22"/>
    <p:sldId id="272" r:id="rId23"/>
    <p:sldId id="273" r:id="rId24"/>
    <p:sldId id="274" r:id="rId25"/>
    <p:sldId id="285" r:id="rId26"/>
    <p:sldId id="295" r:id="rId27"/>
    <p:sldId id="294" r:id="rId28"/>
    <p:sldId id="299" r:id="rId29"/>
    <p:sldId id="300" r:id="rId30"/>
    <p:sldId id="284"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49" autoAdjust="0"/>
    <p:restoredTop sz="25596" autoAdjust="0"/>
  </p:normalViewPr>
  <p:slideViewPr>
    <p:cSldViewPr snapToGrid="0">
      <p:cViewPr varScale="1">
        <p:scale>
          <a:sx n="62" d="100"/>
          <a:sy n="62" d="100"/>
        </p:scale>
        <p:origin x="-728" y="-112"/>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74383C-4F0A-324D-8CB6-16D55EADCD56}" type="doc">
      <dgm:prSet loTypeId="urn:microsoft.com/office/officeart/2005/8/layout/gear1" loCatId="" qsTypeId="urn:microsoft.com/office/officeart/2005/8/quickstyle/simple4" qsCatId="simple" csTypeId="urn:microsoft.com/office/officeart/2005/8/colors/colorful2" csCatId="colorful" phldr="1"/>
      <dgm:spPr/>
    </dgm:pt>
    <dgm:pt modelId="{81192B0F-94F4-B049-926C-68DC5971C49B}">
      <dgm:prSet phldrT="[Text]"/>
      <dgm:spPr/>
      <dgm:t>
        <a:bodyPr/>
        <a:lstStyle/>
        <a:p>
          <a:r>
            <a:rPr lang="en-US" dirty="0" smtClean="0"/>
            <a:t>Re-use Strategies</a:t>
          </a:r>
          <a:endParaRPr lang="en-US" dirty="0"/>
        </a:p>
      </dgm:t>
    </dgm:pt>
    <dgm:pt modelId="{B55EDFE3-70CF-474C-8E8F-84D4CA924FE8}" type="parTrans" cxnId="{27C41946-2F12-2F49-BE22-333A98671740}">
      <dgm:prSet/>
      <dgm:spPr/>
      <dgm:t>
        <a:bodyPr/>
        <a:lstStyle/>
        <a:p>
          <a:endParaRPr lang="en-US"/>
        </a:p>
      </dgm:t>
    </dgm:pt>
    <dgm:pt modelId="{2492B805-CBE4-B14E-B459-FEFD7F7638EF}" type="sibTrans" cxnId="{27C41946-2F12-2F49-BE22-333A98671740}">
      <dgm:prSet/>
      <dgm:spPr/>
      <dgm:t>
        <a:bodyPr/>
        <a:lstStyle/>
        <a:p>
          <a:endParaRPr lang="en-US"/>
        </a:p>
      </dgm:t>
    </dgm:pt>
    <dgm:pt modelId="{0394688E-E4CB-5A4C-950C-2FADE86199AB}">
      <dgm:prSet phldrT="[Text]"/>
      <dgm:spPr/>
      <dgm:t>
        <a:bodyPr/>
        <a:lstStyle/>
        <a:p>
          <a:r>
            <a:rPr lang="en-US" dirty="0" smtClean="0"/>
            <a:t>Deploy</a:t>
          </a:r>
          <a:endParaRPr lang="en-US" dirty="0"/>
        </a:p>
      </dgm:t>
    </dgm:pt>
    <dgm:pt modelId="{85F7C9EA-2B6A-7049-BC96-79FF858E606A}" type="parTrans" cxnId="{EC6BAC00-BE5B-D348-B065-3815E2D78D8A}">
      <dgm:prSet/>
      <dgm:spPr/>
      <dgm:t>
        <a:bodyPr/>
        <a:lstStyle/>
        <a:p>
          <a:endParaRPr lang="en-US"/>
        </a:p>
      </dgm:t>
    </dgm:pt>
    <dgm:pt modelId="{99BEBCE4-BA21-6648-92BF-1D789DFA22FA}" type="sibTrans" cxnId="{EC6BAC00-BE5B-D348-B065-3815E2D78D8A}">
      <dgm:prSet/>
      <dgm:spPr/>
      <dgm:t>
        <a:bodyPr/>
        <a:lstStyle/>
        <a:p>
          <a:endParaRPr lang="en-US"/>
        </a:p>
      </dgm:t>
    </dgm:pt>
    <dgm:pt modelId="{52DA28BD-66DF-DD46-8334-8F3BAC251053}">
      <dgm:prSet phldrT="[Text]"/>
      <dgm:spPr/>
      <dgm:t>
        <a:bodyPr/>
        <a:lstStyle/>
        <a:p>
          <a:r>
            <a:rPr lang="en-US" dirty="0" smtClean="0"/>
            <a:t>Assess and Train</a:t>
          </a:r>
          <a:endParaRPr lang="en-US" dirty="0"/>
        </a:p>
      </dgm:t>
    </dgm:pt>
    <dgm:pt modelId="{34A6EBD8-9B0C-8549-B005-C3EC3EF74C9C}" type="parTrans" cxnId="{7CE24837-E609-1B4C-9599-76EFBA0D2F9B}">
      <dgm:prSet/>
      <dgm:spPr/>
      <dgm:t>
        <a:bodyPr/>
        <a:lstStyle/>
        <a:p>
          <a:endParaRPr lang="en-US"/>
        </a:p>
      </dgm:t>
    </dgm:pt>
    <dgm:pt modelId="{2F9C358C-FC38-1B4E-A691-9C26B48F4121}" type="sibTrans" cxnId="{7CE24837-E609-1B4C-9599-76EFBA0D2F9B}">
      <dgm:prSet/>
      <dgm:spPr/>
      <dgm:t>
        <a:bodyPr/>
        <a:lstStyle/>
        <a:p>
          <a:endParaRPr lang="en-US"/>
        </a:p>
      </dgm:t>
    </dgm:pt>
    <dgm:pt modelId="{0B577B61-00A0-D24C-AF8D-76E3D4D36A2C}" type="pres">
      <dgm:prSet presAssocID="{2374383C-4F0A-324D-8CB6-16D55EADCD56}" presName="composite" presStyleCnt="0">
        <dgm:presLayoutVars>
          <dgm:chMax val="3"/>
          <dgm:animLvl val="lvl"/>
          <dgm:resizeHandles val="exact"/>
        </dgm:presLayoutVars>
      </dgm:prSet>
      <dgm:spPr/>
    </dgm:pt>
    <dgm:pt modelId="{B3714802-E652-614B-A1C9-472352461986}" type="pres">
      <dgm:prSet presAssocID="{81192B0F-94F4-B049-926C-68DC5971C49B}" presName="gear1" presStyleLbl="node1" presStyleIdx="0" presStyleCnt="3">
        <dgm:presLayoutVars>
          <dgm:chMax val="1"/>
          <dgm:bulletEnabled val="1"/>
        </dgm:presLayoutVars>
      </dgm:prSet>
      <dgm:spPr/>
      <dgm:t>
        <a:bodyPr/>
        <a:lstStyle/>
        <a:p>
          <a:endParaRPr lang="en-US"/>
        </a:p>
      </dgm:t>
    </dgm:pt>
    <dgm:pt modelId="{6669EB5F-0FC7-7F41-A780-81594E389BE8}" type="pres">
      <dgm:prSet presAssocID="{81192B0F-94F4-B049-926C-68DC5971C49B}" presName="gear1srcNode" presStyleLbl="node1" presStyleIdx="0" presStyleCnt="3"/>
      <dgm:spPr/>
      <dgm:t>
        <a:bodyPr/>
        <a:lstStyle/>
        <a:p>
          <a:endParaRPr lang="en-US"/>
        </a:p>
      </dgm:t>
    </dgm:pt>
    <dgm:pt modelId="{4FDF18A2-ECCC-494C-AA1C-8B5B643AB2CA}" type="pres">
      <dgm:prSet presAssocID="{81192B0F-94F4-B049-926C-68DC5971C49B}" presName="gear1dstNode" presStyleLbl="node1" presStyleIdx="0" presStyleCnt="3"/>
      <dgm:spPr/>
      <dgm:t>
        <a:bodyPr/>
        <a:lstStyle/>
        <a:p>
          <a:endParaRPr lang="en-US"/>
        </a:p>
      </dgm:t>
    </dgm:pt>
    <dgm:pt modelId="{2C7F170E-2E5E-3B43-9232-D65B40175148}" type="pres">
      <dgm:prSet presAssocID="{0394688E-E4CB-5A4C-950C-2FADE86199AB}" presName="gear2" presStyleLbl="node1" presStyleIdx="1" presStyleCnt="3">
        <dgm:presLayoutVars>
          <dgm:chMax val="1"/>
          <dgm:bulletEnabled val="1"/>
        </dgm:presLayoutVars>
      </dgm:prSet>
      <dgm:spPr/>
      <dgm:t>
        <a:bodyPr/>
        <a:lstStyle/>
        <a:p>
          <a:endParaRPr lang="en-US"/>
        </a:p>
      </dgm:t>
    </dgm:pt>
    <dgm:pt modelId="{07C67403-CF00-AA4B-AB37-9505D18F5367}" type="pres">
      <dgm:prSet presAssocID="{0394688E-E4CB-5A4C-950C-2FADE86199AB}" presName="gear2srcNode" presStyleLbl="node1" presStyleIdx="1" presStyleCnt="3"/>
      <dgm:spPr/>
      <dgm:t>
        <a:bodyPr/>
        <a:lstStyle/>
        <a:p>
          <a:endParaRPr lang="en-US"/>
        </a:p>
      </dgm:t>
    </dgm:pt>
    <dgm:pt modelId="{0CB2A3B9-10C0-3C42-AC3A-BC93BA18239C}" type="pres">
      <dgm:prSet presAssocID="{0394688E-E4CB-5A4C-950C-2FADE86199AB}" presName="gear2dstNode" presStyleLbl="node1" presStyleIdx="1" presStyleCnt="3"/>
      <dgm:spPr/>
      <dgm:t>
        <a:bodyPr/>
        <a:lstStyle/>
        <a:p>
          <a:endParaRPr lang="en-US"/>
        </a:p>
      </dgm:t>
    </dgm:pt>
    <dgm:pt modelId="{81D13091-BAF2-E44E-B028-D8FEA4FF0FC0}" type="pres">
      <dgm:prSet presAssocID="{52DA28BD-66DF-DD46-8334-8F3BAC251053}" presName="gear3" presStyleLbl="node1" presStyleIdx="2" presStyleCnt="3"/>
      <dgm:spPr/>
      <dgm:t>
        <a:bodyPr/>
        <a:lstStyle/>
        <a:p>
          <a:endParaRPr lang="en-US"/>
        </a:p>
      </dgm:t>
    </dgm:pt>
    <dgm:pt modelId="{54F5E4D8-4C04-F045-9E17-8E64A61C4002}" type="pres">
      <dgm:prSet presAssocID="{52DA28BD-66DF-DD46-8334-8F3BAC251053}" presName="gear3tx" presStyleLbl="node1" presStyleIdx="2" presStyleCnt="3">
        <dgm:presLayoutVars>
          <dgm:chMax val="1"/>
          <dgm:bulletEnabled val="1"/>
        </dgm:presLayoutVars>
      </dgm:prSet>
      <dgm:spPr/>
      <dgm:t>
        <a:bodyPr/>
        <a:lstStyle/>
        <a:p>
          <a:endParaRPr lang="en-US"/>
        </a:p>
      </dgm:t>
    </dgm:pt>
    <dgm:pt modelId="{C80DB581-6F55-3148-86C9-3F90B2D85786}" type="pres">
      <dgm:prSet presAssocID="{52DA28BD-66DF-DD46-8334-8F3BAC251053}" presName="gear3srcNode" presStyleLbl="node1" presStyleIdx="2" presStyleCnt="3"/>
      <dgm:spPr/>
      <dgm:t>
        <a:bodyPr/>
        <a:lstStyle/>
        <a:p>
          <a:endParaRPr lang="en-US"/>
        </a:p>
      </dgm:t>
    </dgm:pt>
    <dgm:pt modelId="{3EAD197D-9E74-4345-9D52-E52C785E4D5F}" type="pres">
      <dgm:prSet presAssocID="{52DA28BD-66DF-DD46-8334-8F3BAC251053}" presName="gear3dstNode" presStyleLbl="node1" presStyleIdx="2" presStyleCnt="3"/>
      <dgm:spPr/>
      <dgm:t>
        <a:bodyPr/>
        <a:lstStyle/>
        <a:p>
          <a:endParaRPr lang="en-US"/>
        </a:p>
      </dgm:t>
    </dgm:pt>
    <dgm:pt modelId="{D1DFA6A4-1B26-7C45-9508-93F0DD1BB4EF}" type="pres">
      <dgm:prSet presAssocID="{2492B805-CBE4-B14E-B459-FEFD7F7638EF}" presName="connector1" presStyleLbl="sibTrans2D1" presStyleIdx="0" presStyleCnt="3"/>
      <dgm:spPr/>
      <dgm:t>
        <a:bodyPr/>
        <a:lstStyle/>
        <a:p>
          <a:endParaRPr lang="en-US"/>
        </a:p>
      </dgm:t>
    </dgm:pt>
    <dgm:pt modelId="{8D5082F2-7B2F-1549-AF7E-17C2BCD7A331}" type="pres">
      <dgm:prSet presAssocID="{99BEBCE4-BA21-6648-92BF-1D789DFA22FA}" presName="connector2" presStyleLbl="sibTrans2D1" presStyleIdx="1" presStyleCnt="3"/>
      <dgm:spPr/>
      <dgm:t>
        <a:bodyPr/>
        <a:lstStyle/>
        <a:p>
          <a:endParaRPr lang="en-US"/>
        </a:p>
      </dgm:t>
    </dgm:pt>
    <dgm:pt modelId="{72844307-A07C-764E-B2D7-B5033B4A29CB}" type="pres">
      <dgm:prSet presAssocID="{2F9C358C-FC38-1B4E-A691-9C26B48F4121}" presName="connector3" presStyleLbl="sibTrans2D1" presStyleIdx="2" presStyleCnt="3"/>
      <dgm:spPr/>
      <dgm:t>
        <a:bodyPr/>
        <a:lstStyle/>
        <a:p>
          <a:endParaRPr lang="en-US"/>
        </a:p>
      </dgm:t>
    </dgm:pt>
  </dgm:ptLst>
  <dgm:cxnLst>
    <dgm:cxn modelId="{7F191D1D-428F-42FC-9D48-CEB457D7C9C4}" type="presOf" srcId="{0394688E-E4CB-5A4C-950C-2FADE86199AB}" destId="{2C7F170E-2E5E-3B43-9232-D65B40175148}" srcOrd="0" destOrd="0" presId="urn:microsoft.com/office/officeart/2005/8/layout/gear1"/>
    <dgm:cxn modelId="{EC6BAC00-BE5B-D348-B065-3815E2D78D8A}" srcId="{2374383C-4F0A-324D-8CB6-16D55EADCD56}" destId="{0394688E-E4CB-5A4C-950C-2FADE86199AB}" srcOrd="1" destOrd="0" parTransId="{85F7C9EA-2B6A-7049-BC96-79FF858E606A}" sibTransId="{99BEBCE4-BA21-6648-92BF-1D789DFA22FA}"/>
    <dgm:cxn modelId="{6A737C50-51E8-4DEA-BC97-BECCA884034E}" type="presOf" srcId="{0394688E-E4CB-5A4C-950C-2FADE86199AB}" destId="{07C67403-CF00-AA4B-AB37-9505D18F5367}" srcOrd="1" destOrd="0" presId="urn:microsoft.com/office/officeart/2005/8/layout/gear1"/>
    <dgm:cxn modelId="{326CAEED-C0D3-47D9-A586-6ABFF96F7E48}" type="presOf" srcId="{81192B0F-94F4-B049-926C-68DC5971C49B}" destId="{4FDF18A2-ECCC-494C-AA1C-8B5B643AB2CA}" srcOrd="2" destOrd="0" presId="urn:microsoft.com/office/officeart/2005/8/layout/gear1"/>
    <dgm:cxn modelId="{FB4924CE-47F8-4DB0-B167-1979CF33EF94}" type="presOf" srcId="{81192B0F-94F4-B049-926C-68DC5971C49B}" destId="{B3714802-E652-614B-A1C9-472352461986}" srcOrd="0" destOrd="0" presId="urn:microsoft.com/office/officeart/2005/8/layout/gear1"/>
    <dgm:cxn modelId="{9632F04D-237A-4B01-B847-A07FCD536E48}" type="presOf" srcId="{2374383C-4F0A-324D-8CB6-16D55EADCD56}" destId="{0B577B61-00A0-D24C-AF8D-76E3D4D36A2C}" srcOrd="0" destOrd="0" presId="urn:microsoft.com/office/officeart/2005/8/layout/gear1"/>
    <dgm:cxn modelId="{F3DD3975-8753-487D-B341-C57569375A7C}" type="presOf" srcId="{2492B805-CBE4-B14E-B459-FEFD7F7638EF}" destId="{D1DFA6A4-1B26-7C45-9508-93F0DD1BB4EF}" srcOrd="0" destOrd="0" presId="urn:microsoft.com/office/officeart/2005/8/layout/gear1"/>
    <dgm:cxn modelId="{FF343643-6B37-4858-8B51-0A537FE20D57}" type="presOf" srcId="{52DA28BD-66DF-DD46-8334-8F3BAC251053}" destId="{81D13091-BAF2-E44E-B028-D8FEA4FF0FC0}" srcOrd="0" destOrd="0" presId="urn:microsoft.com/office/officeart/2005/8/layout/gear1"/>
    <dgm:cxn modelId="{27C41946-2F12-2F49-BE22-333A98671740}" srcId="{2374383C-4F0A-324D-8CB6-16D55EADCD56}" destId="{81192B0F-94F4-B049-926C-68DC5971C49B}" srcOrd="0" destOrd="0" parTransId="{B55EDFE3-70CF-474C-8E8F-84D4CA924FE8}" sibTransId="{2492B805-CBE4-B14E-B459-FEFD7F7638EF}"/>
    <dgm:cxn modelId="{614A02F6-4C6C-4AE2-910A-C1FBFCF090E0}" type="presOf" srcId="{99BEBCE4-BA21-6648-92BF-1D789DFA22FA}" destId="{8D5082F2-7B2F-1549-AF7E-17C2BCD7A331}" srcOrd="0" destOrd="0" presId="urn:microsoft.com/office/officeart/2005/8/layout/gear1"/>
    <dgm:cxn modelId="{CF7D6D15-E4DF-427D-8BDC-ED1174725448}" type="presOf" srcId="{0394688E-E4CB-5A4C-950C-2FADE86199AB}" destId="{0CB2A3B9-10C0-3C42-AC3A-BC93BA18239C}" srcOrd="2" destOrd="0" presId="urn:microsoft.com/office/officeart/2005/8/layout/gear1"/>
    <dgm:cxn modelId="{89947CAF-FADD-429D-BB2B-5C4A76C1A34E}" type="presOf" srcId="{52DA28BD-66DF-DD46-8334-8F3BAC251053}" destId="{3EAD197D-9E74-4345-9D52-E52C785E4D5F}" srcOrd="3" destOrd="0" presId="urn:microsoft.com/office/officeart/2005/8/layout/gear1"/>
    <dgm:cxn modelId="{4FDB04DC-5F9C-478C-B678-A5FFEDF26E1D}" type="presOf" srcId="{2F9C358C-FC38-1B4E-A691-9C26B48F4121}" destId="{72844307-A07C-764E-B2D7-B5033B4A29CB}" srcOrd="0" destOrd="0" presId="urn:microsoft.com/office/officeart/2005/8/layout/gear1"/>
    <dgm:cxn modelId="{78DAB0D1-6F53-4142-ADC2-983122CB947C}" type="presOf" srcId="{52DA28BD-66DF-DD46-8334-8F3BAC251053}" destId="{54F5E4D8-4C04-F045-9E17-8E64A61C4002}" srcOrd="1" destOrd="0" presId="urn:microsoft.com/office/officeart/2005/8/layout/gear1"/>
    <dgm:cxn modelId="{9C496BD2-4AEB-4F67-9E27-AE0AC0C9C271}" type="presOf" srcId="{81192B0F-94F4-B049-926C-68DC5971C49B}" destId="{6669EB5F-0FC7-7F41-A780-81594E389BE8}" srcOrd="1" destOrd="0" presId="urn:microsoft.com/office/officeart/2005/8/layout/gear1"/>
    <dgm:cxn modelId="{3A7C3F58-4B0B-43DC-B4E9-50529057BE00}" type="presOf" srcId="{52DA28BD-66DF-DD46-8334-8F3BAC251053}" destId="{C80DB581-6F55-3148-86C9-3F90B2D85786}" srcOrd="2" destOrd="0" presId="urn:microsoft.com/office/officeart/2005/8/layout/gear1"/>
    <dgm:cxn modelId="{7CE24837-E609-1B4C-9599-76EFBA0D2F9B}" srcId="{2374383C-4F0A-324D-8CB6-16D55EADCD56}" destId="{52DA28BD-66DF-DD46-8334-8F3BAC251053}" srcOrd="2" destOrd="0" parTransId="{34A6EBD8-9B0C-8549-B005-C3EC3EF74C9C}" sibTransId="{2F9C358C-FC38-1B4E-A691-9C26B48F4121}"/>
    <dgm:cxn modelId="{DDF9F610-3955-4FF5-B5A5-8E4595CA9D0B}" type="presParOf" srcId="{0B577B61-00A0-D24C-AF8D-76E3D4D36A2C}" destId="{B3714802-E652-614B-A1C9-472352461986}" srcOrd="0" destOrd="0" presId="urn:microsoft.com/office/officeart/2005/8/layout/gear1"/>
    <dgm:cxn modelId="{82705670-5F71-4F7D-9913-52A2E303828B}" type="presParOf" srcId="{0B577B61-00A0-D24C-AF8D-76E3D4D36A2C}" destId="{6669EB5F-0FC7-7F41-A780-81594E389BE8}" srcOrd="1" destOrd="0" presId="urn:microsoft.com/office/officeart/2005/8/layout/gear1"/>
    <dgm:cxn modelId="{28D5CD21-09C6-4FB5-B3BF-AA7DA5CE2440}" type="presParOf" srcId="{0B577B61-00A0-D24C-AF8D-76E3D4D36A2C}" destId="{4FDF18A2-ECCC-494C-AA1C-8B5B643AB2CA}" srcOrd="2" destOrd="0" presId="urn:microsoft.com/office/officeart/2005/8/layout/gear1"/>
    <dgm:cxn modelId="{BB2D45C1-6F23-4E27-B601-F78B3B02F92E}" type="presParOf" srcId="{0B577B61-00A0-D24C-AF8D-76E3D4D36A2C}" destId="{2C7F170E-2E5E-3B43-9232-D65B40175148}" srcOrd="3" destOrd="0" presId="urn:microsoft.com/office/officeart/2005/8/layout/gear1"/>
    <dgm:cxn modelId="{CCED1046-BBDF-4ECA-B18D-E6B3D663D059}" type="presParOf" srcId="{0B577B61-00A0-D24C-AF8D-76E3D4D36A2C}" destId="{07C67403-CF00-AA4B-AB37-9505D18F5367}" srcOrd="4" destOrd="0" presId="urn:microsoft.com/office/officeart/2005/8/layout/gear1"/>
    <dgm:cxn modelId="{867A8A3D-950D-4773-97F9-2FE35FFA11AB}" type="presParOf" srcId="{0B577B61-00A0-D24C-AF8D-76E3D4D36A2C}" destId="{0CB2A3B9-10C0-3C42-AC3A-BC93BA18239C}" srcOrd="5" destOrd="0" presId="urn:microsoft.com/office/officeart/2005/8/layout/gear1"/>
    <dgm:cxn modelId="{55AF167B-B046-4F0B-949D-0093BC719B82}" type="presParOf" srcId="{0B577B61-00A0-D24C-AF8D-76E3D4D36A2C}" destId="{81D13091-BAF2-E44E-B028-D8FEA4FF0FC0}" srcOrd="6" destOrd="0" presId="urn:microsoft.com/office/officeart/2005/8/layout/gear1"/>
    <dgm:cxn modelId="{D32A5152-17F4-4D03-984C-54FFF6E5FDD0}" type="presParOf" srcId="{0B577B61-00A0-D24C-AF8D-76E3D4D36A2C}" destId="{54F5E4D8-4C04-F045-9E17-8E64A61C4002}" srcOrd="7" destOrd="0" presId="urn:microsoft.com/office/officeart/2005/8/layout/gear1"/>
    <dgm:cxn modelId="{8D72D903-4136-4E5C-9933-B1CB892741E0}" type="presParOf" srcId="{0B577B61-00A0-D24C-AF8D-76E3D4D36A2C}" destId="{C80DB581-6F55-3148-86C9-3F90B2D85786}" srcOrd="8" destOrd="0" presId="urn:microsoft.com/office/officeart/2005/8/layout/gear1"/>
    <dgm:cxn modelId="{22DA9C12-70EC-4D89-AD16-1E1A3A3B0F8D}" type="presParOf" srcId="{0B577B61-00A0-D24C-AF8D-76E3D4D36A2C}" destId="{3EAD197D-9E74-4345-9D52-E52C785E4D5F}" srcOrd="9" destOrd="0" presId="urn:microsoft.com/office/officeart/2005/8/layout/gear1"/>
    <dgm:cxn modelId="{93CAF587-21BA-4BAC-8D7A-A244E028B9BC}" type="presParOf" srcId="{0B577B61-00A0-D24C-AF8D-76E3D4D36A2C}" destId="{D1DFA6A4-1B26-7C45-9508-93F0DD1BB4EF}" srcOrd="10" destOrd="0" presId="urn:microsoft.com/office/officeart/2005/8/layout/gear1"/>
    <dgm:cxn modelId="{F0AEAD05-A207-460C-BAC0-A13E227CF28A}" type="presParOf" srcId="{0B577B61-00A0-D24C-AF8D-76E3D4D36A2C}" destId="{8D5082F2-7B2F-1549-AF7E-17C2BCD7A331}" srcOrd="11" destOrd="0" presId="urn:microsoft.com/office/officeart/2005/8/layout/gear1"/>
    <dgm:cxn modelId="{FF63EC7F-BBDA-45C4-9318-ED37A2C3662E}" type="presParOf" srcId="{0B577B61-00A0-D24C-AF8D-76E3D4D36A2C}" destId="{72844307-A07C-764E-B2D7-B5033B4A29CB}"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14802-E652-614B-A1C9-472352461986}">
      <dsp:nvSpPr>
        <dsp:cNvPr id="0" name=""/>
        <dsp:cNvSpPr/>
      </dsp:nvSpPr>
      <dsp:spPr>
        <a:xfrm>
          <a:off x="3411689" y="1701639"/>
          <a:ext cx="2079782" cy="2079782"/>
        </a:xfrm>
        <a:prstGeom prst="gear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Re-use Strategies</a:t>
          </a:r>
          <a:endParaRPr lang="en-US" sz="1800" kern="1200" dirty="0"/>
        </a:p>
      </dsp:txBody>
      <dsp:txXfrm>
        <a:off x="3829818" y="2188818"/>
        <a:ext cx="1243524" cy="1069051"/>
      </dsp:txXfrm>
    </dsp:sp>
    <dsp:sp modelId="{2C7F170E-2E5E-3B43-9232-D65B40175148}">
      <dsp:nvSpPr>
        <dsp:cNvPr id="0" name=""/>
        <dsp:cNvSpPr/>
      </dsp:nvSpPr>
      <dsp:spPr>
        <a:xfrm>
          <a:off x="2201634" y="1210055"/>
          <a:ext cx="1512568" cy="1512568"/>
        </a:xfrm>
        <a:prstGeom prst="gear6">
          <a:avLst/>
        </a:prstGeom>
        <a:gradFill rotWithShape="0">
          <a:gsLst>
            <a:gs pos="0">
              <a:schemeClr val="accent2">
                <a:hueOff val="3183231"/>
                <a:satOff val="5400"/>
                <a:lumOff val="-196"/>
                <a:alphaOff val="0"/>
                <a:satMod val="103000"/>
                <a:lumMod val="102000"/>
                <a:tint val="94000"/>
              </a:schemeClr>
            </a:gs>
            <a:gs pos="50000">
              <a:schemeClr val="accent2">
                <a:hueOff val="3183231"/>
                <a:satOff val="5400"/>
                <a:lumOff val="-196"/>
                <a:alphaOff val="0"/>
                <a:satMod val="110000"/>
                <a:lumMod val="100000"/>
                <a:shade val="100000"/>
              </a:schemeClr>
            </a:gs>
            <a:gs pos="100000">
              <a:schemeClr val="accent2">
                <a:hueOff val="3183231"/>
                <a:satOff val="5400"/>
                <a:lumOff val="-19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Deploy</a:t>
          </a:r>
          <a:endParaRPr lang="en-US" sz="1800" kern="1200" dirty="0"/>
        </a:p>
      </dsp:txBody>
      <dsp:txXfrm>
        <a:off x="2582428" y="1593150"/>
        <a:ext cx="750980" cy="746378"/>
      </dsp:txXfrm>
    </dsp:sp>
    <dsp:sp modelId="{81D13091-BAF2-E44E-B028-D8FEA4FF0FC0}">
      <dsp:nvSpPr>
        <dsp:cNvPr id="0" name=""/>
        <dsp:cNvSpPr/>
      </dsp:nvSpPr>
      <dsp:spPr>
        <a:xfrm rot="20700000">
          <a:off x="3048827" y="166536"/>
          <a:ext cx="1482008" cy="1482008"/>
        </a:xfrm>
        <a:prstGeom prst="gear6">
          <a:avLst/>
        </a:prstGeom>
        <a:gradFill rotWithShape="0">
          <a:gsLst>
            <a:gs pos="0">
              <a:schemeClr val="accent2">
                <a:hueOff val="6366461"/>
                <a:satOff val="10800"/>
                <a:lumOff val="-392"/>
                <a:alphaOff val="0"/>
                <a:satMod val="103000"/>
                <a:lumMod val="102000"/>
                <a:tint val="94000"/>
              </a:schemeClr>
            </a:gs>
            <a:gs pos="50000">
              <a:schemeClr val="accent2">
                <a:hueOff val="6366461"/>
                <a:satOff val="10800"/>
                <a:lumOff val="-392"/>
                <a:alphaOff val="0"/>
                <a:satMod val="110000"/>
                <a:lumMod val="100000"/>
                <a:shade val="100000"/>
              </a:schemeClr>
            </a:gs>
            <a:gs pos="100000">
              <a:schemeClr val="accent2">
                <a:hueOff val="6366461"/>
                <a:satOff val="10800"/>
                <a:lumOff val="-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Assess and Train</a:t>
          </a:r>
          <a:endParaRPr lang="en-US" sz="1800" kern="1200" dirty="0"/>
        </a:p>
      </dsp:txBody>
      <dsp:txXfrm rot="-20700000">
        <a:off x="3373875" y="491584"/>
        <a:ext cx="831912" cy="831912"/>
      </dsp:txXfrm>
    </dsp:sp>
    <dsp:sp modelId="{D1DFA6A4-1B26-7C45-9508-93F0DD1BB4EF}">
      <dsp:nvSpPr>
        <dsp:cNvPr id="0" name=""/>
        <dsp:cNvSpPr/>
      </dsp:nvSpPr>
      <dsp:spPr>
        <a:xfrm>
          <a:off x="3247290" y="1390342"/>
          <a:ext cx="2662121" cy="2662121"/>
        </a:xfrm>
        <a:prstGeom prst="circularArrow">
          <a:avLst>
            <a:gd name="adj1" fmla="val 4687"/>
            <a:gd name="adj2" fmla="val 299029"/>
            <a:gd name="adj3" fmla="val 2505581"/>
            <a:gd name="adj4" fmla="val 15884268"/>
            <a:gd name="adj5" fmla="val 546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D5082F2-7B2F-1549-AF7E-17C2BCD7A331}">
      <dsp:nvSpPr>
        <dsp:cNvPr id="0" name=""/>
        <dsp:cNvSpPr/>
      </dsp:nvSpPr>
      <dsp:spPr>
        <a:xfrm>
          <a:off x="1933761" y="877152"/>
          <a:ext cx="1934197" cy="1934197"/>
        </a:xfrm>
        <a:prstGeom prst="leftCircularArrow">
          <a:avLst>
            <a:gd name="adj1" fmla="val 6452"/>
            <a:gd name="adj2" fmla="val 429999"/>
            <a:gd name="adj3" fmla="val 10489124"/>
            <a:gd name="adj4" fmla="val 14837806"/>
            <a:gd name="adj5" fmla="val 7527"/>
          </a:avLst>
        </a:prstGeom>
        <a:gradFill rotWithShape="0">
          <a:gsLst>
            <a:gs pos="0">
              <a:schemeClr val="accent2">
                <a:hueOff val="3183231"/>
                <a:satOff val="5400"/>
                <a:lumOff val="-196"/>
                <a:alphaOff val="0"/>
                <a:satMod val="103000"/>
                <a:lumMod val="102000"/>
                <a:tint val="94000"/>
              </a:schemeClr>
            </a:gs>
            <a:gs pos="50000">
              <a:schemeClr val="accent2">
                <a:hueOff val="3183231"/>
                <a:satOff val="5400"/>
                <a:lumOff val="-196"/>
                <a:alphaOff val="0"/>
                <a:satMod val="110000"/>
                <a:lumMod val="100000"/>
                <a:shade val="100000"/>
              </a:schemeClr>
            </a:gs>
            <a:gs pos="100000">
              <a:schemeClr val="accent2">
                <a:hueOff val="3183231"/>
                <a:satOff val="5400"/>
                <a:lumOff val="-19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2844307-A07C-764E-B2D7-B5033B4A29CB}">
      <dsp:nvSpPr>
        <dsp:cNvPr id="0" name=""/>
        <dsp:cNvSpPr/>
      </dsp:nvSpPr>
      <dsp:spPr>
        <a:xfrm>
          <a:off x="2706023" y="-156306"/>
          <a:ext cx="2085454" cy="2085454"/>
        </a:xfrm>
        <a:prstGeom prst="circularArrow">
          <a:avLst>
            <a:gd name="adj1" fmla="val 5984"/>
            <a:gd name="adj2" fmla="val 394124"/>
            <a:gd name="adj3" fmla="val 13313824"/>
            <a:gd name="adj4" fmla="val 10508221"/>
            <a:gd name="adj5" fmla="val 6981"/>
          </a:avLst>
        </a:prstGeom>
        <a:gradFill rotWithShape="0">
          <a:gsLst>
            <a:gs pos="0">
              <a:schemeClr val="accent2">
                <a:hueOff val="6366461"/>
                <a:satOff val="10800"/>
                <a:lumOff val="-392"/>
                <a:alphaOff val="0"/>
                <a:satMod val="103000"/>
                <a:lumMod val="102000"/>
                <a:tint val="94000"/>
              </a:schemeClr>
            </a:gs>
            <a:gs pos="50000">
              <a:schemeClr val="accent2">
                <a:hueOff val="6366461"/>
                <a:satOff val="10800"/>
                <a:lumOff val="-392"/>
                <a:alphaOff val="0"/>
                <a:satMod val="110000"/>
                <a:lumMod val="100000"/>
                <a:shade val="100000"/>
              </a:schemeClr>
            </a:gs>
            <a:gs pos="100000">
              <a:schemeClr val="accent2">
                <a:hueOff val="6366461"/>
                <a:satOff val="10800"/>
                <a:lumOff val="-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F17CC-330E-4B79-8D87-CC34B1FA5C55}" type="datetimeFigureOut">
              <a:rPr lang="en-US" smtClean="0"/>
              <a:t>2/20/15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A990E-25DF-4316-94F1-4EBF1CF25090}" type="slidenum">
              <a:rPr lang="en-US" smtClean="0"/>
              <a:t>‹#›</a:t>
            </a:fld>
            <a:endParaRPr lang="en-US"/>
          </a:p>
        </p:txBody>
      </p:sp>
    </p:spTree>
    <p:extLst>
      <p:ext uri="{BB962C8B-B14F-4D97-AF65-F5344CB8AC3E}">
        <p14:creationId xmlns:p14="http://schemas.microsoft.com/office/powerpoint/2010/main" val="78138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2A990E-25DF-4316-94F1-4EBF1CF25090}" type="slidenum">
              <a:rPr lang="en-US" smtClean="0"/>
              <a:t>2</a:t>
            </a:fld>
            <a:endParaRPr lang="en-US"/>
          </a:p>
        </p:txBody>
      </p:sp>
    </p:spTree>
    <p:extLst>
      <p:ext uri="{BB962C8B-B14F-4D97-AF65-F5344CB8AC3E}">
        <p14:creationId xmlns:p14="http://schemas.microsoft.com/office/powerpoint/2010/main" val="10766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defRPr/>
            </a:pPr>
            <a:r>
              <a:rPr lang="en-US" sz="1000" b="1" dirty="0" smtClean="0"/>
              <a:t>Google recognized Durham has one of the seven key tech hubs in the United States-2013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smtClean="0">
                <a:solidFill>
                  <a:schemeClr val="tx1"/>
                </a:solidFill>
                <a:effectLst/>
                <a:latin typeface="+mn-lt"/>
                <a:ea typeface="+mn-ea"/>
                <a:cs typeface="+mn-cs"/>
              </a:rPr>
              <a:t>The American Underground, home to more than 100 startups at two locations in Durham, is among seven “tech hubs” in the United States and Canada selected for a new entrepreneurial support program run by technology behemoth Google.</a:t>
            </a:r>
            <a:br>
              <a:rPr lang="en-US" sz="1000" b="0" i="0" kern="1200" dirty="0" smtClean="0">
                <a:solidFill>
                  <a:schemeClr val="tx1"/>
                </a:solidFill>
                <a:effectLst/>
                <a:latin typeface="+mn-lt"/>
                <a:ea typeface="+mn-ea"/>
                <a:cs typeface="+mn-cs"/>
              </a:rPr>
            </a:br>
            <a:r>
              <a:rPr lang="en-US" sz="1000" b="0" i="0" kern="1200" dirty="0" smtClean="0">
                <a:solidFill>
                  <a:schemeClr val="tx1"/>
                </a:solidFill>
                <a:effectLst/>
                <a:latin typeface="+mn-lt"/>
                <a:ea typeface="+mn-ea"/>
                <a:cs typeface="+mn-cs"/>
              </a:rPr>
              <a:t>Read more here: http://www.newsobserver.com/2013/09/25/3227771/google-tabs-durhams-american-underground.html#storylink=cpy</a:t>
            </a:r>
          </a:p>
          <a:p>
            <a:pPr marL="0" lvl="0" indent="0">
              <a:buNone/>
              <a:defRPr/>
            </a:pPr>
            <a:endParaRPr lang="en-US" sz="1000" i="1" dirty="0" smtClean="0"/>
          </a:p>
          <a:p>
            <a:pPr marL="0" lvl="0" indent="0">
              <a:buNone/>
              <a:defRPr/>
            </a:pPr>
            <a:r>
              <a:rPr lang="en-US" sz="1000" i="1" dirty="0" smtClean="0"/>
              <a:t>High tech and traditional manufacturing are on the rise, with an additional 1,200 jobs announced in 2013.</a:t>
            </a:r>
          </a:p>
          <a:p>
            <a:pPr marL="0" lvl="0" indent="0">
              <a:buNone/>
              <a:defRPr/>
            </a:pPr>
            <a:endParaRPr lang="en-US" sz="1000" i="1" dirty="0" smtClean="0"/>
          </a:p>
          <a:p>
            <a:r>
              <a:rPr lang="en-US" sz="1000" b="1" dirty="0" smtClean="0"/>
              <a:t>Durham County, North Carolina Ranks #1: </a:t>
            </a:r>
          </a:p>
          <a:p>
            <a:r>
              <a:rPr lang="en-US" sz="1000" b="1" dirty="0" smtClean="0"/>
              <a:t>Fourth Economy Community Index Lists Top 10 Large-Sized Counties for 2013</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i="1" dirty="0" smtClean="0"/>
              <a:t>Fourth Economy Consulting has launched a new index, listing top counties from across the nation. The Fourth Economy Index highlights those communities ideally positioned to attract modern investment and managed economic growth within the fourth economy. </a:t>
            </a:r>
            <a:r>
              <a:rPr lang="en-US" sz="1000" dirty="0" smtClean="0"/>
              <a:t>The Fourth Economy Index highlights those communities ideally positioned to attract modern investment and managed economic growth within the fourth economy. …</a:t>
            </a:r>
            <a:endParaRPr lang="en-US" sz="1000" i="1" dirty="0" smtClean="0"/>
          </a:p>
          <a:p>
            <a:endParaRPr lang="en-US" sz="1000" b="1" dirty="0" smtClean="0"/>
          </a:p>
          <a:p>
            <a:r>
              <a:rPr lang="en-US" sz="1000" dirty="0" smtClean="0"/>
              <a:t>In </a:t>
            </a:r>
            <a:r>
              <a:rPr lang="en-US" sz="1000" b="1" dirty="0" smtClean="0"/>
              <a:t>January 2013, Durham's food scene </a:t>
            </a:r>
            <a:r>
              <a:rPr lang="en-US" sz="1000" dirty="0" smtClean="0"/>
              <a:t>was again catapulted into the national spotlight by inclusion on </a:t>
            </a:r>
            <a:r>
              <a:rPr lang="en-US" sz="1000" i="1" dirty="0" smtClean="0"/>
              <a:t>Southern Living</a:t>
            </a:r>
            <a:r>
              <a:rPr lang="en-US" sz="1000" dirty="0" smtClean="0"/>
              <a:t> magazine's "Top 10 Tastiest Towns in the South." It shared company with culinary megastar destinations like New Orleans, Charleston, and Miami. The winner was chosen by popular vote through an online poll. Despite the difference in size between Durham and many of its competitors, the Bull City took home the title. </a:t>
            </a:r>
          </a:p>
          <a:p>
            <a:endParaRPr lang="en-US" sz="1000" b="1" dirty="0" smtClean="0"/>
          </a:p>
          <a:p>
            <a:r>
              <a:rPr lang="en-US" sz="1200" b="1" i="0" kern="1200" dirty="0" err="1" smtClean="0">
                <a:solidFill>
                  <a:schemeClr val="tx1"/>
                </a:solidFill>
                <a:effectLst/>
                <a:latin typeface="+mn-lt"/>
                <a:ea typeface="+mn-ea"/>
                <a:cs typeface="+mn-cs"/>
              </a:rPr>
              <a:t>CityLab</a:t>
            </a:r>
            <a:r>
              <a:rPr lang="en-US" sz="1200" b="0" i="0" kern="1200" dirty="0" smtClean="0">
                <a:solidFill>
                  <a:schemeClr val="tx1"/>
                </a:solidFill>
                <a:effectLst/>
                <a:latin typeface="+mn-lt"/>
                <a:ea typeface="+mn-ea"/>
                <a:cs typeface="+mn-cs"/>
              </a:rPr>
              <a:t> is dedicated to the people who are creating the cities of the future—and those who want to live there. Through sharp analysis, original reporting, and visual storytelling, our coverage focuses on the biggest ideas and most pressing issues facing the world’s metro areas and neighborhoods.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Digital</a:t>
            </a:r>
            <a:r>
              <a:rPr lang="en-US" sz="1200" b="1" i="0" kern="1200" baseline="0" dirty="0" smtClean="0">
                <a:solidFill>
                  <a:schemeClr val="tx1"/>
                </a:solidFill>
                <a:effectLst/>
                <a:latin typeface="+mn-lt"/>
                <a:ea typeface="+mn-ea"/>
                <a:cs typeface="+mn-cs"/>
              </a:rPr>
              <a:t> Cities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City of Durham has been nationally recognized yet again for its use of technology to improve transparency with residents and operate more efficiently with taxpayer dollars.</a:t>
            </a:r>
            <a:r>
              <a:rPr lang="en-US" sz="10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e.Republic’s</a:t>
            </a:r>
            <a:r>
              <a:rPr lang="en-US" sz="1200" b="0" i="0" kern="1200" dirty="0" smtClean="0">
                <a:solidFill>
                  <a:schemeClr val="tx1"/>
                </a:solidFill>
                <a:effectLst/>
                <a:latin typeface="+mn-lt"/>
                <a:ea typeface="+mn-ea"/>
                <a:cs typeface="+mn-cs"/>
              </a:rPr>
              <a:t> Center for Digital Government and the Digital Communities Program announced the top-ranked cities in the 2014 Digital Cities Survey. Durham tied with the City of Hampton, Va. for fourth place in the 125,000–249,999 population category. In its 14th year, the annual survey is a part of the Digital Communities Program and is open to all U.S. cities. The survey criteria focused on results achieved by cities–via the use of technology–in operating efficiencies, realizing strategic objectives, innovative or creative solutions or approaches, effective collaboration and transparency measures, among others.</a:t>
            </a:r>
            <a:endParaRPr lang="en-US" sz="1000" b="1" dirty="0" smtClean="0"/>
          </a:p>
          <a:p>
            <a:endParaRPr lang="en-US" sz="1000" i="1" dirty="0" smtClean="0"/>
          </a:p>
          <a:p>
            <a:endParaRPr lang="en-US" sz="1000" dirty="0"/>
          </a:p>
        </p:txBody>
      </p:sp>
      <p:sp>
        <p:nvSpPr>
          <p:cNvPr id="4" name="Slide Number Placeholder 3"/>
          <p:cNvSpPr>
            <a:spLocks noGrp="1"/>
          </p:cNvSpPr>
          <p:nvPr>
            <p:ph type="sldNum" sz="quarter" idx="10"/>
          </p:nvPr>
        </p:nvSpPr>
        <p:spPr/>
        <p:txBody>
          <a:bodyPr/>
          <a:lstStyle/>
          <a:p>
            <a:fld id="{992A990E-25DF-4316-94F1-4EBF1CF25090}" type="slidenum">
              <a:rPr lang="en-US" smtClean="0"/>
              <a:t>6</a:t>
            </a:fld>
            <a:endParaRPr lang="en-US"/>
          </a:p>
        </p:txBody>
      </p:sp>
    </p:spTree>
    <p:extLst>
      <p:ext uri="{BB962C8B-B14F-4D97-AF65-F5344CB8AC3E}">
        <p14:creationId xmlns:p14="http://schemas.microsoft.com/office/powerpoint/2010/main" val="427106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ea typeface="MS PGothic" panose="020B0600070205080204" pitchFamily="34" charset="-128"/>
              </a:rPr>
              <a:t>Open data is not an end unto itself. Open data is a tool. A better metaphor is open data is a tool box to accomplish many things. The most important are not necessarily related to “transparency”.  Sustainability is a practical approach to maximizing the use of open government data. There are several kinds of stability:</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Economic sustainability: Open data initiatives that lead to pre-determined business outcomes and direct economic benefit to citizens, private sector and government.</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Environmental sustainability: Open data initiatives that can lead to data based decision making on the part of citizens, the private sector and government.</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Social sustainability: Using open data to solve issues of inequality, law and order, poverty, the allocation of resources in a crisis.</a:t>
            </a:r>
          </a:p>
          <a:p>
            <a:pPr eaLnBrk="1" hangingPunct="1">
              <a:spcBef>
                <a:spcPct val="0"/>
              </a:spcBef>
            </a:pPr>
            <a:endParaRPr lang="en-US" altLang="en-US" smtClean="0">
              <a:ea typeface="MS PGothic" panose="020B0600070205080204" pitchFamily="34" charset="-128"/>
            </a:endParaRPr>
          </a:p>
          <a:p>
            <a:pPr eaLnBrk="1" hangingPunct="1">
              <a:spcBef>
                <a:spcPct val="0"/>
              </a:spcBef>
            </a:pPr>
            <a:r>
              <a:rPr lang="en-US" altLang="en-US" smtClean="0">
                <a:ea typeface="MS PGothic" panose="020B0600070205080204" pitchFamily="34" charset="-128"/>
              </a:rPr>
              <a:t>Open data are good…some are better. Learn how we know the difference and what we can do about it. Open data is really about re-use. The more re-use, the better the data.</a:t>
            </a:r>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97BC305-2776-48CF-B370-A069DC8E149F}" type="slidenum">
              <a:rPr lang="en-US" altLang="en-US"/>
              <a:pPr eaLnBrk="1" hangingPunct="1"/>
              <a:t>15</a:t>
            </a:fld>
            <a:endParaRPr lang="en-US" altLang="en-US"/>
          </a:p>
        </p:txBody>
      </p:sp>
    </p:spTree>
    <p:extLst>
      <p:ext uri="{BB962C8B-B14F-4D97-AF65-F5344CB8AC3E}">
        <p14:creationId xmlns:p14="http://schemas.microsoft.com/office/powerpoint/2010/main" val="32062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A06D7F-556A-C148-9F15-52C18A2DD407}" type="slidenum">
              <a:rPr lang="en-US" smtClean="0"/>
              <a:t>20</a:t>
            </a:fld>
            <a:endParaRPr lang="en-US"/>
          </a:p>
        </p:txBody>
      </p:sp>
    </p:spTree>
    <p:extLst>
      <p:ext uri="{BB962C8B-B14F-4D97-AF65-F5344CB8AC3E}">
        <p14:creationId xmlns:p14="http://schemas.microsoft.com/office/powerpoint/2010/main" val="487246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Data in Durham will involve residents</a:t>
            </a:r>
            <a:r>
              <a:rPr lang="en-US" baseline="0" dirty="0" smtClean="0"/>
              <a:t> both technical or not. We look forward to carry forward the idea of regionalism and creating a Triangle based data ecosystem. An opportunity for everyone to participate in open data.</a:t>
            </a:r>
            <a:endParaRPr lang="en-US" dirty="0"/>
          </a:p>
        </p:txBody>
      </p:sp>
      <p:sp>
        <p:nvSpPr>
          <p:cNvPr id="4" name="Slide Number Placeholder 3"/>
          <p:cNvSpPr>
            <a:spLocks noGrp="1"/>
          </p:cNvSpPr>
          <p:nvPr>
            <p:ph type="sldNum" sz="quarter" idx="10"/>
          </p:nvPr>
        </p:nvSpPr>
        <p:spPr/>
        <p:txBody>
          <a:bodyPr/>
          <a:lstStyle/>
          <a:p>
            <a:fld id="{C8A06D7F-556A-C148-9F15-52C18A2DD407}" type="slidenum">
              <a:rPr lang="en-US" smtClean="0"/>
              <a:t>24</a:t>
            </a:fld>
            <a:endParaRPr lang="en-US"/>
          </a:p>
        </p:txBody>
      </p:sp>
    </p:spTree>
    <p:extLst>
      <p:ext uri="{BB962C8B-B14F-4D97-AF65-F5344CB8AC3E}">
        <p14:creationId xmlns:p14="http://schemas.microsoft.com/office/powerpoint/2010/main" val="2346157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1" dirty="0" smtClean="0"/>
          </a:p>
          <a:p>
            <a:endParaRPr lang="en-US" sz="1400" b="1" dirty="0" smtClean="0"/>
          </a:p>
          <a:p>
            <a:pPr marL="0" lvl="0" indent="0">
              <a:buNone/>
              <a:defRPr/>
            </a:pPr>
            <a:endParaRPr lang="en-US" sz="1400" i="1" dirty="0"/>
          </a:p>
        </p:txBody>
      </p:sp>
      <p:sp>
        <p:nvSpPr>
          <p:cNvPr id="4" name="Slide Number Placeholder 3"/>
          <p:cNvSpPr>
            <a:spLocks noGrp="1"/>
          </p:cNvSpPr>
          <p:nvPr>
            <p:ph type="sldNum" sz="quarter" idx="10"/>
          </p:nvPr>
        </p:nvSpPr>
        <p:spPr/>
        <p:txBody>
          <a:bodyPr/>
          <a:lstStyle/>
          <a:p>
            <a:fld id="{992A990E-25DF-4316-94F1-4EBF1CF25090}" type="slidenum">
              <a:rPr lang="en-US" smtClean="0"/>
              <a:t>30</a:t>
            </a:fld>
            <a:endParaRPr lang="en-US"/>
          </a:p>
        </p:txBody>
      </p:sp>
    </p:spTree>
    <p:extLst>
      <p:ext uri="{BB962C8B-B14F-4D97-AF65-F5344CB8AC3E}">
        <p14:creationId xmlns:p14="http://schemas.microsoft.com/office/powerpoint/2010/main" val="165648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9CAF89A-9A7E-4230-9D49-5142B7A618EC}" type="datetimeFigureOut">
              <a:rPr lang="en-US" smtClean="0"/>
              <a:t>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475B69-95EE-4B10-B613-0C4D50E02504}" type="slidenum">
              <a:rPr lang="en-US" smtClean="0"/>
              <a:t>‹#›</a:t>
            </a:fld>
            <a:endParaRPr lang="en-US"/>
          </a:p>
        </p:txBody>
      </p:sp>
    </p:spTree>
    <p:extLst>
      <p:ext uri="{BB962C8B-B14F-4D97-AF65-F5344CB8AC3E}">
        <p14:creationId xmlns:p14="http://schemas.microsoft.com/office/powerpoint/2010/main" val="954294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CAF89A-9A7E-4230-9D49-5142B7A618EC}" type="datetimeFigureOut">
              <a:rPr lang="en-US" smtClean="0"/>
              <a:t>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475B69-95EE-4B10-B613-0C4D50E02504}" type="slidenum">
              <a:rPr lang="en-US" smtClean="0"/>
              <a:t>‹#›</a:t>
            </a:fld>
            <a:endParaRPr lang="en-US"/>
          </a:p>
        </p:txBody>
      </p:sp>
    </p:spTree>
    <p:extLst>
      <p:ext uri="{BB962C8B-B14F-4D97-AF65-F5344CB8AC3E}">
        <p14:creationId xmlns:p14="http://schemas.microsoft.com/office/powerpoint/2010/main" val="4131699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CAF89A-9A7E-4230-9D49-5142B7A618EC}" type="datetimeFigureOut">
              <a:rPr lang="en-US" smtClean="0"/>
              <a:t>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475B69-95EE-4B10-B613-0C4D50E02504}" type="slidenum">
              <a:rPr lang="en-US" smtClean="0"/>
              <a:t>‹#›</a:t>
            </a:fld>
            <a:endParaRPr lang="en-US"/>
          </a:p>
        </p:txBody>
      </p:sp>
    </p:spTree>
    <p:extLst>
      <p:ext uri="{BB962C8B-B14F-4D97-AF65-F5344CB8AC3E}">
        <p14:creationId xmlns:p14="http://schemas.microsoft.com/office/powerpoint/2010/main" val="1943197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CAF89A-9A7E-4230-9D49-5142B7A618EC}" type="datetimeFigureOut">
              <a:rPr lang="en-US" smtClean="0"/>
              <a:t>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475B69-95EE-4B10-B613-0C4D50E02504}" type="slidenum">
              <a:rPr lang="en-US" smtClean="0"/>
              <a:t>‹#›</a:t>
            </a:fld>
            <a:endParaRPr lang="en-US"/>
          </a:p>
        </p:txBody>
      </p:sp>
      <p:grpSp>
        <p:nvGrpSpPr>
          <p:cNvPr id="7" name="Group 6"/>
          <p:cNvGrpSpPr/>
          <p:nvPr userDrawn="1"/>
        </p:nvGrpSpPr>
        <p:grpSpPr>
          <a:xfrm>
            <a:off x="251559" y="116976"/>
            <a:ext cx="8764622" cy="652656"/>
            <a:chOff x="251559" y="116976"/>
            <a:chExt cx="8764622" cy="652656"/>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9" name="Straight Connector 8"/>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4761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CAF89A-9A7E-4230-9D49-5142B7A618EC}" type="datetimeFigureOut">
              <a:rPr lang="en-US" smtClean="0"/>
              <a:t>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475B69-95EE-4B10-B613-0C4D50E02504}" type="slidenum">
              <a:rPr lang="en-US" smtClean="0"/>
              <a:t>‹#›</a:t>
            </a:fld>
            <a:endParaRPr lang="en-US"/>
          </a:p>
        </p:txBody>
      </p:sp>
    </p:spTree>
    <p:extLst>
      <p:ext uri="{BB962C8B-B14F-4D97-AF65-F5344CB8AC3E}">
        <p14:creationId xmlns:p14="http://schemas.microsoft.com/office/powerpoint/2010/main" val="187442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9CAF89A-9A7E-4230-9D49-5142B7A618EC}" type="datetimeFigureOut">
              <a:rPr lang="en-US" smtClean="0"/>
              <a:t>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475B69-95EE-4B10-B613-0C4D50E02504}" type="slidenum">
              <a:rPr lang="en-US" smtClean="0"/>
              <a:t>‹#›</a:t>
            </a:fld>
            <a:endParaRPr lang="en-US"/>
          </a:p>
        </p:txBody>
      </p:sp>
    </p:spTree>
    <p:extLst>
      <p:ext uri="{BB962C8B-B14F-4D97-AF65-F5344CB8AC3E}">
        <p14:creationId xmlns:p14="http://schemas.microsoft.com/office/powerpoint/2010/main" val="2275467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CAF89A-9A7E-4230-9D49-5142B7A618EC}" type="datetimeFigureOut">
              <a:rPr lang="en-US" smtClean="0"/>
              <a:t>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475B69-95EE-4B10-B613-0C4D50E02504}" type="slidenum">
              <a:rPr lang="en-US" smtClean="0"/>
              <a:t>‹#›</a:t>
            </a:fld>
            <a:endParaRPr lang="en-US"/>
          </a:p>
        </p:txBody>
      </p:sp>
    </p:spTree>
    <p:extLst>
      <p:ext uri="{BB962C8B-B14F-4D97-AF65-F5344CB8AC3E}">
        <p14:creationId xmlns:p14="http://schemas.microsoft.com/office/powerpoint/2010/main" val="1093939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AF89A-9A7E-4230-9D49-5142B7A618EC}" type="datetimeFigureOut">
              <a:rPr lang="en-US" smtClean="0"/>
              <a:t>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475B69-95EE-4B10-B613-0C4D50E02504}" type="slidenum">
              <a:rPr lang="en-US" smtClean="0"/>
              <a:t>‹#›</a:t>
            </a:fld>
            <a:endParaRPr lang="en-US"/>
          </a:p>
        </p:txBody>
      </p:sp>
      <p:grpSp>
        <p:nvGrpSpPr>
          <p:cNvPr id="6" name="Group 5"/>
          <p:cNvGrpSpPr/>
          <p:nvPr userDrawn="1"/>
        </p:nvGrpSpPr>
        <p:grpSpPr>
          <a:xfrm>
            <a:off x="251559" y="116976"/>
            <a:ext cx="8764622" cy="652656"/>
            <a:chOff x="251559" y="116976"/>
            <a:chExt cx="8764622" cy="652656"/>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8" name="Straight Connector 7"/>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918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CAF89A-9A7E-4230-9D49-5142B7A618EC}" type="datetimeFigureOut">
              <a:rPr lang="en-US" smtClean="0"/>
              <a:t>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475B69-95EE-4B10-B613-0C4D50E02504}" type="slidenum">
              <a:rPr lang="en-US" smtClean="0"/>
              <a:t>‹#›</a:t>
            </a:fld>
            <a:endParaRPr lang="en-US"/>
          </a:p>
        </p:txBody>
      </p:sp>
    </p:spTree>
    <p:extLst>
      <p:ext uri="{BB962C8B-B14F-4D97-AF65-F5344CB8AC3E}">
        <p14:creationId xmlns:p14="http://schemas.microsoft.com/office/powerpoint/2010/main" val="1609653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CAF89A-9A7E-4230-9D49-5142B7A618EC}" type="datetimeFigureOut">
              <a:rPr lang="en-US" smtClean="0"/>
              <a:t>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475B69-95EE-4B10-B613-0C4D50E02504}" type="slidenum">
              <a:rPr lang="en-US" smtClean="0"/>
              <a:t>‹#›</a:t>
            </a:fld>
            <a:endParaRPr lang="en-US"/>
          </a:p>
        </p:txBody>
      </p:sp>
    </p:spTree>
    <p:extLst>
      <p:ext uri="{BB962C8B-B14F-4D97-AF65-F5344CB8AC3E}">
        <p14:creationId xmlns:p14="http://schemas.microsoft.com/office/powerpoint/2010/main" val="1994795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CAF89A-9A7E-4230-9D49-5142B7A618EC}" type="datetimeFigureOut">
              <a:rPr lang="en-US" smtClean="0"/>
              <a:t>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475B69-95EE-4B10-B613-0C4D50E02504}" type="slidenum">
              <a:rPr lang="en-US" smtClean="0"/>
              <a:t>‹#›</a:t>
            </a:fld>
            <a:endParaRPr lang="en-US"/>
          </a:p>
        </p:txBody>
      </p:sp>
    </p:spTree>
    <p:extLst>
      <p:ext uri="{BB962C8B-B14F-4D97-AF65-F5344CB8AC3E}">
        <p14:creationId xmlns:p14="http://schemas.microsoft.com/office/powerpoint/2010/main" val="31313159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AF89A-9A7E-4230-9D49-5142B7A618EC}" type="datetimeFigureOut">
              <a:rPr lang="en-US" smtClean="0"/>
              <a:t>2/20/15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475B69-95EE-4B10-B613-0C4D50E02504}" type="slidenum">
              <a:rPr lang="en-US" smtClean="0"/>
              <a:t>‹#›</a:t>
            </a:fld>
            <a:endParaRPr lang="en-US"/>
          </a:p>
        </p:txBody>
      </p:sp>
      <p:pic>
        <p:nvPicPr>
          <p:cNvPr id="7" name="Picture 6"/>
          <p:cNvPicPr>
            <a:picLocks noChangeAspect="1"/>
          </p:cNvPicPr>
          <p:nvPr userDrawn="1"/>
        </p:nvPicPr>
        <p:blipFill rotWithShape="1">
          <a:blip r:embed="rId13"/>
          <a:srcRect t="40238" r="990" b="33129"/>
          <a:stretch/>
        </p:blipFill>
        <p:spPr>
          <a:xfrm>
            <a:off x="0" y="5218176"/>
            <a:ext cx="9144000" cy="1639824"/>
          </a:xfrm>
          <a:prstGeom prst="rect">
            <a:avLst/>
          </a:prstGeom>
        </p:spPr>
      </p:pic>
    </p:spTree>
    <p:extLst>
      <p:ext uri="{BB962C8B-B14F-4D97-AF65-F5344CB8AC3E}">
        <p14:creationId xmlns:p14="http://schemas.microsoft.com/office/powerpoint/2010/main" val="29054206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2.wdp"/><Relationship Id="rId5"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5"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46" Type="http://schemas.openxmlformats.org/officeDocument/2006/relationships/image" Target="../media/image68.png"/><Relationship Id="rId47" Type="http://schemas.openxmlformats.org/officeDocument/2006/relationships/image" Target="../media/image69.jpeg"/><Relationship Id="rId20" Type="http://schemas.openxmlformats.org/officeDocument/2006/relationships/image" Target="../media/image42.jpeg"/><Relationship Id="rId21" Type="http://schemas.openxmlformats.org/officeDocument/2006/relationships/image" Target="../media/image43.gif"/><Relationship Id="rId22" Type="http://schemas.openxmlformats.org/officeDocument/2006/relationships/image" Target="../media/image44.png"/><Relationship Id="rId23" Type="http://schemas.openxmlformats.org/officeDocument/2006/relationships/image" Target="../media/image45.png"/><Relationship Id="rId24" Type="http://schemas.openxmlformats.org/officeDocument/2006/relationships/image" Target="../media/image46.png"/><Relationship Id="rId25" Type="http://schemas.openxmlformats.org/officeDocument/2006/relationships/image" Target="../media/image47.png"/><Relationship Id="rId26" Type="http://schemas.openxmlformats.org/officeDocument/2006/relationships/image" Target="../media/image48.png"/><Relationship Id="rId27" Type="http://schemas.openxmlformats.org/officeDocument/2006/relationships/image" Target="../media/image49.png"/><Relationship Id="rId28" Type="http://schemas.openxmlformats.org/officeDocument/2006/relationships/image" Target="../media/image50.png"/><Relationship Id="rId29"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30" Type="http://schemas.openxmlformats.org/officeDocument/2006/relationships/image" Target="../media/image52.png"/><Relationship Id="rId31" Type="http://schemas.openxmlformats.org/officeDocument/2006/relationships/image" Target="../media/image53.png"/><Relationship Id="rId32" Type="http://schemas.openxmlformats.org/officeDocument/2006/relationships/image" Target="../media/image54.png"/><Relationship Id="rId9" Type="http://schemas.openxmlformats.org/officeDocument/2006/relationships/image" Target="../media/image31.jpe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jpeg"/><Relationship Id="rId33" Type="http://schemas.openxmlformats.org/officeDocument/2006/relationships/image" Target="../media/image55.jpeg"/><Relationship Id="rId34" Type="http://schemas.openxmlformats.org/officeDocument/2006/relationships/image" Target="../media/image56.png"/><Relationship Id="rId35" Type="http://schemas.openxmlformats.org/officeDocument/2006/relationships/image" Target="../media/image57.jpeg"/><Relationship Id="rId36" Type="http://schemas.openxmlformats.org/officeDocument/2006/relationships/image" Target="../media/image58.png"/><Relationship Id="rId10" Type="http://schemas.openxmlformats.org/officeDocument/2006/relationships/image" Target="../media/image32.jpeg"/><Relationship Id="rId11" Type="http://schemas.openxmlformats.org/officeDocument/2006/relationships/image" Target="../media/image33.gif"/><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37" Type="http://schemas.openxmlformats.org/officeDocument/2006/relationships/image" Target="../media/image59.png"/><Relationship Id="rId38" Type="http://schemas.openxmlformats.org/officeDocument/2006/relationships/image" Target="../media/image60.png"/><Relationship Id="rId39" Type="http://schemas.openxmlformats.org/officeDocument/2006/relationships/image" Target="../media/image61.png"/><Relationship Id="rId40" Type="http://schemas.openxmlformats.org/officeDocument/2006/relationships/image" Target="../media/image62.png"/><Relationship Id="rId41" Type="http://schemas.openxmlformats.org/officeDocument/2006/relationships/image" Target="../media/image63.png"/><Relationship Id="rId42" Type="http://schemas.openxmlformats.org/officeDocument/2006/relationships/image" Target="../media/image64.png"/><Relationship Id="rId43" Type="http://schemas.openxmlformats.org/officeDocument/2006/relationships/image" Target="../media/image65.png"/><Relationship Id="rId44" Type="http://schemas.openxmlformats.org/officeDocument/2006/relationships/image" Target="../media/image66.jpeg"/><Relationship Id="rId45"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eg"/><Relationship Id="rId5" Type="http://schemas.openxmlformats.org/officeDocument/2006/relationships/image" Target="../media/image73.jpeg"/><Relationship Id="rId6" Type="http://schemas.openxmlformats.org/officeDocument/2006/relationships/image" Target="../media/image74.jpeg"/><Relationship Id="rId7" Type="http://schemas.openxmlformats.org/officeDocument/2006/relationships/image" Target="../media/image75.jpeg"/><Relationship Id="rId8" Type="http://schemas.openxmlformats.org/officeDocument/2006/relationships/image" Target="../media/image76.jpeg"/><Relationship Id="rId9"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1" Type="http://schemas.openxmlformats.org/officeDocument/2006/relationships/image" Target="../media/image87.png"/><Relationship Id="rId12" Type="http://schemas.openxmlformats.org/officeDocument/2006/relationships/image" Target="../media/image88.png"/><Relationship Id="rId13" Type="http://schemas.openxmlformats.org/officeDocument/2006/relationships/image" Target="../media/image89.jpg"/><Relationship Id="rId14" Type="http://schemas.openxmlformats.org/officeDocument/2006/relationships/image" Target="../media/image90.png"/><Relationship Id="rId15" Type="http://schemas.openxmlformats.org/officeDocument/2006/relationships/image" Target="../media/image91.png"/><Relationship Id="rId1" Type="http://schemas.openxmlformats.org/officeDocument/2006/relationships/slideLayout" Target="../slideLayouts/slideLayout6.xml"/><Relationship Id="rId2" Type="http://schemas.openxmlformats.org/officeDocument/2006/relationships/image" Target="../media/image79.png"/><Relationship Id="rId3" Type="http://schemas.microsoft.com/office/2007/relationships/hdphoto" Target="../media/hdphoto3.wdp"/><Relationship Id="rId4" Type="http://schemas.openxmlformats.org/officeDocument/2006/relationships/image" Target="../media/image80.jpeg"/><Relationship Id="rId5" Type="http://schemas.openxmlformats.org/officeDocument/2006/relationships/image" Target="../media/image81.jpeg"/><Relationship Id="rId6" Type="http://schemas.openxmlformats.org/officeDocument/2006/relationships/image" Target="../media/image82.jpg"/><Relationship Id="rId7" Type="http://schemas.openxmlformats.org/officeDocument/2006/relationships/image" Target="../media/image83.jpg"/><Relationship Id="rId8" Type="http://schemas.openxmlformats.org/officeDocument/2006/relationships/image" Target="../media/image84.jpeg"/><Relationship Id="rId9" Type="http://schemas.openxmlformats.org/officeDocument/2006/relationships/image" Target="../media/image85.jpg"/><Relationship Id="rId10" Type="http://schemas.openxmlformats.org/officeDocument/2006/relationships/image" Target="../media/image8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92.jpeg"/><Relationship Id="rId4" Type="http://schemas.openxmlformats.org/officeDocument/2006/relationships/image" Target="../media/image2.jpeg"/><Relationship Id="rId5" Type="http://schemas.openxmlformats.org/officeDocument/2006/relationships/image" Target="../media/image6.jpg"/><Relationship Id="rId6" Type="http://schemas.openxmlformats.org/officeDocument/2006/relationships/image" Target="../media/image93.png"/><Relationship Id="rId7" Type="http://schemas.openxmlformats.org/officeDocument/2006/relationships/image" Target="../media/image7.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jpg"/><Relationship Id="rId10"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7"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0664" y="1116267"/>
            <a:ext cx="7772400" cy="2387600"/>
          </a:xfrm>
        </p:spPr>
        <p:txBody>
          <a:bodyPr/>
          <a:lstStyle/>
          <a:p>
            <a:endParaRPr lang="en-US"/>
          </a:p>
        </p:txBody>
      </p:sp>
      <p:sp>
        <p:nvSpPr>
          <p:cNvPr id="3" name="Subtitle 2"/>
          <p:cNvSpPr>
            <a:spLocks noGrp="1"/>
          </p:cNvSpPr>
          <p:nvPr>
            <p:ph type="subTitle" idx="1"/>
          </p:nvPr>
        </p:nvSpPr>
        <p:spPr>
          <a:xfrm>
            <a:off x="96268" y="4140550"/>
            <a:ext cx="3752088" cy="1655762"/>
          </a:xfrm>
        </p:spPr>
        <p:txBody>
          <a:bodyPr>
            <a:normAutofit/>
          </a:bodyPr>
          <a:lstStyle/>
          <a:p>
            <a:pPr algn="l">
              <a:lnSpc>
                <a:spcPct val="100000"/>
              </a:lnSpc>
              <a:spcBef>
                <a:spcPts val="0"/>
              </a:spcBef>
              <a:spcAft>
                <a:spcPts val="100"/>
              </a:spcAft>
            </a:pPr>
            <a:r>
              <a:rPr lang="en-US" sz="2000" b="1" dirty="0" smtClean="0"/>
              <a:t>Greg Marrow</a:t>
            </a:r>
          </a:p>
          <a:p>
            <a:pPr algn="l">
              <a:lnSpc>
                <a:spcPct val="100000"/>
              </a:lnSpc>
              <a:spcBef>
                <a:spcPts val="0"/>
              </a:spcBef>
              <a:spcAft>
                <a:spcPts val="100"/>
              </a:spcAft>
            </a:pPr>
            <a:r>
              <a:rPr lang="en-US" sz="2000" dirty="0" smtClean="0"/>
              <a:t>Chief Information Officer </a:t>
            </a:r>
          </a:p>
          <a:p>
            <a:pPr algn="l">
              <a:lnSpc>
                <a:spcPct val="100000"/>
              </a:lnSpc>
              <a:spcBef>
                <a:spcPts val="0"/>
              </a:spcBef>
              <a:spcAft>
                <a:spcPts val="100"/>
              </a:spcAft>
            </a:pPr>
            <a:r>
              <a:rPr lang="en-US" sz="2000" dirty="0" smtClean="0"/>
              <a:t>Durham County Government</a:t>
            </a:r>
            <a:endParaRPr lang="en-US" sz="2000" dirty="0"/>
          </a:p>
        </p:txBody>
      </p:sp>
      <p:sp>
        <p:nvSpPr>
          <p:cNvPr id="4" name="TextBox 3"/>
          <p:cNvSpPr txBox="1"/>
          <p:nvPr/>
        </p:nvSpPr>
        <p:spPr>
          <a:xfrm>
            <a:off x="0" y="2972650"/>
            <a:ext cx="9153728" cy="738664"/>
          </a:xfrm>
          <a:prstGeom prst="rect">
            <a:avLst/>
          </a:prstGeom>
          <a:solidFill>
            <a:srgbClr val="00B0F0"/>
          </a:solidFill>
        </p:spPr>
        <p:txBody>
          <a:bodyPr wrap="square" rtlCol="0">
            <a:spAutoFit/>
          </a:bodyPr>
          <a:lstStyle/>
          <a:p>
            <a:pPr algn="ctr">
              <a:lnSpc>
                <a:spcPct val="150000"/>
              </a:lnSpc>
            </a:pPr>
            <a:r>
              <a:rPr lang="en-US" sz="2800" b="1" dirty="0" smtClean="0">
                <a:latin typeface="Arial Black" panose="020B0A04020102020204" pitchFamily="34" charset="0"/>
              </a:rPr>
              <a:t>Durham Government Open Data Partnership</a:t>
            </a:r>
            <a:endParaRPr lang="en-US" sz="2800" b="1" dirty="0">
              <a:latin typeface="Arial Black" panose="020B0A040201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8" y="0"/>
            <a:ext cx="9153728" cy="2992954"/>
          </a:xfrm>
          <a:prstGeom prst="rect">
            <a:avLst/>
          </a:prstGeom>
        </p:spPr>
      </p:pic>
      <p:sp>
        <p:nvSpPr>
          <p:cNvPr id="9" name="Rectangle 8"/>
          <p:cNvSpPr/>
          <p:nvPr/>
        </p:nvSpPr>
        <p:spPr>
          <a:xfrm>
            <a:off x="1844" y="5156987"/>
            <a:ext cx="9151884" cy="1701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p:cNvSpPr txBox="1">
            <a:spLocks/>
          </p:cNvSpPr>
          <p:nvPr/>
        </p:nvSpPr>
        <p:spPr>
          <a:xfrm>
            <a:off x="2963393" y="4184243"/>
            <a:ext cx="2998293"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spcBef>
                <a:spcPts val="0"/>
              </a:spcBef>
              <a:spcAft>
                <a:spcPts val="100"/>
              </a:spcAft>
            </a:pPr>
            <a:r>
              <a:rPr lang="en-US" sz="2000" b="1" dirty="0" smtClean="0"/>
              <a:t>Kerry Goode</a:t>
            </a:r>
          </a:p>
          <a:p>
            <a:pPr algn="r">
              <a:lnSpc>
                <a:spcPct val="100000"/>
              </a:lnSpc>
              <a:spcBef>
                <a:spcPts val="0"/>
              </a:spcBef>
              <a:spcAft>
                <a:spcPts val="100"/>
              </a:spcAft>
            </a:pPr>
            <a:r>
              <a:rPr lang="en-US" sz="2000" dirty="0" smtClean="0"/>
              <a:t>Chief Information Officer </a:t>
            </a:r>
          </a:p>
          <a:p>
            <a:pPr algn="r">
              <a:lnSpc>
                <a:spcPct val="100000"/>
              </a:lnSpc>
              <a:spcBef>
                <a:spcPts val="0"/>
              </a:spcBef>
              <a:spcAft>
                <a:spcPts val="100"/>
              </a:spcAft>
            </a:pPr>
            <a:r>
              <a:rPr lang="en-US" sz="2000" dirty="0" smtClean="0"/>
              <a:t>City of Durham</a:t>
            </a:r>
            <a:endParaRPr lang="en-US" sz="2000" dirty="0"/>
          </a:p>
        </p:txBody>
      </p:sp>
      <p:sp>
        <p:nvSpPr>
          <p:cNvPr id="10" name="Subtitle 2"/>
          <p:cNvSpPr txBox="1">
            <a:spLocks/>
          </p:cNvSpPr>
          <p:nvPr/>
        </p:nvSpPr>
        <p:spPr>
          <a:xfrm>
            <a:off x="6073022" y="4184243"/>
            <a:ext cx="2998293"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spcBef>
                <a:spcPts val="0"/>
              </a:spcBef>
              <a:spcAft>
                <a:spcPts val="100"/>
              </a:spcAft>
            </a:pPr>
            <a:r>
              <a:rPr lang="en-US" sz="2000" b="1" dirty="0" smtClean="0"/>
              <a:t>Jason Hare</a:t>
            </a:r>
          </a:p>
          <a:p>
            <a:pPr algn="r">
              <a:lnSpc>
                <a:spcPct val="100000"/>
              </a:lnSpc>
              <a:spcBef>
                <a:spcPts val="0"/>
              </a:spcBef>
              <a:spcAft>
                <a:spcPts val="100"/>
              </a:spcAft>
            </a:pPr>
            <a:r>
              <a:rPr lang="en-US" sz="2000" dirty="0" smtClean="0"/>
              <a:t>Project Leader and Open Data Consultant</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12755"/>
          <a:stretch/>
        </p:blipFill>
        <p:spPr>
          <a:xfrm>
            <a:off x="1667402" y="5391262"/>
            <a:ext cx="6277063" cy="1377794"/>
          </a:xfrm>
          <a:prstGeom prst="rect">
            <a:avLst/>
          </a:prstGeom>
        </p:spPr>
      </p:pic>
    </p:spTree>
    <p:extLst>
      <p:ext uri="{BB962C8B-B14F-4D97-AF65-F5344CB8AC3E}">
        <p14:creationId xmlns:p14="http://schemas.microsoft.com/office/powerpoint/2010/main" val="200880975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idx="4294967295"/>
          </p:nvPr>
        </p:nvSpPr>
        <p:spPr>
          <a:xfrm>
            <a:off x="251559" y="793852"/>
            <a:ext cx="7886700" cy="729155"/>
          </a:xfrm>
        </p:spPr>
        <p:txBody>
          <a:bodyPr>
            <a:normAutofit/>
          </a:bodyPr>
          <a:lstStyle/>
          <a:p>
            <a:pPr algn="ctr" eaLnBrk="1" hangingPunct="1"/>
            <a:r>
              <a:rPr lang="en-US" altLang="en-US" sz="3600" b="1" dirty="0" smtClean="0"/>
              <a:t>Durham </a:t>
            </a:r>
            <a:r>
              <a:rPr lang="en-US" altLang="en-US" sz="3600" b="1" dirty="0" smtClean="0"/>
              <a:t>City &amp; County CIOs Believe</a:t>
            </a:r>
            <a:endParaRPr lang="en-US" altLang="en-US" sz="3600" b="1" dirty="0" smtClean="0"/>
          </a:p>
        </p:txBody>
      </p:sp>
      <p:sp>
        <p:nvSpPr>
          <p:cNvPr id="3" name="Content Placeholder 2"/>
          <p:cNvSpPr>
            <a:spLocks noGrp="1"/>
          </p:cNvSpPr>
          <p:nvPr>
            <p:ph idx="1"/>
          </p:nvPr>
        </p:nvSpPr>
        <p:spPr>
          <a:xfrm>
            <a:off x="628650" y="1619624"/>
            <a:ext cx="7886700" cy="4351338"/>
          </a:xfrm>
        </p:spPr>
        <p:txBody>
          <a:bodyPr rtlCol="0">
            <a:normAutofit fontScale="92500" lnSpcReduction="10000"/>
          </a:bodyPr>
          <a:lstStyle/>
          <a:p>
            <a:pPr eaLnBrk="1" fontAlgn="auto" hangingPunct="1">
              <a:spcAft>
                <a:spcPts val="0"/>
              </a:spcAft>
              <a:defRPr/>
            </a:pPr>
            <a:r>
              <a:rPr lang="en-US" dirty="0" smtClean="0"/>
              <a:t>Government is ideally positioned to extract value from open data and to help others do the same</a:t>
            </a:r>
          </a:p>
          <a:p>
            <a:pPr eaLnBrk="1" fontAlgn="auto" hangingPunct="1">
              <a:spcAft>
                <a:spcPts val="0"/>
              </a:spcAft>
              <a:defRPr/>
            </a:pPr>
            <a:r>
              <a:rPr lang="en-US" dirty="0" smtClean="0"/>
              <a:t>Government has a critical role in unleashing the potential of open data. </a:t>
            </a:r>
          </a:p>
          <a:p>
            <a:pPr eaLnBrk="1" fontAlgn="auto" hangingPunct="1">
              <a:spcAft>
                <a:spcPts val="0"/>
              </a:spcAft>
              <a:defRPr/>
            </a:pPr>
            <a:r>
              <a:rPr lang="en-US" dirty="0" smtClean="0"/>
              <a:t>Open data provides an opportunity to uniquely collaborate on community based challenges with insights provided by data as discovered by the community of stakeholders.  </a:t>
            </a:r>
          </a:p>
          <a:p>
            <a:pPr eaLnBrk="1" fontAlgn="auto" hangingPunct="1">
              <a:spcAft>
                <a:spcPts val="0"/>
              </a:spcAft>
              <a:defRPr/>
            </a:pPr>
            <a:r>
              <a:rPr lang="en-US" dirty="0" smtClean="0"/>
              <a:t>Open data value also includes new or increased revenue, savings, and economic surplus that flow from the insights provided by data </a:t>
            </a:r>
          </a:p>
          <a:p>
            <a:pPr eaLnBrk="1" fontAlgn="auto" hangingPunct="1">
              <a:spcAft>
                <a:spcPts val="0"/>
              </a:spcAft>
              <a:buFont typeface="Wingdings" pitchFamily="2" charset="2"/>
              <a:buChar char="§"/>
              <a:defRPr/>
            </a:pPr>
            <a:endParaRPr lang="en-US" dirty="0" smtClean="0"/>
          </a:p>
          <a:p>
            <a:pPr eaLnBrk="1" fontAlgn="auto" hangingPunct="1">
              <a:spcAft>
                <a:spcPts val="0"/>
              </a:spcAft>
              <a:buFont typeface="Wingdings" pitchFamily="2" charset="2"/>
              <a:buChar char="§"/>
              <a:defRPr/>
            </a:pPr>
            <a:endParaRPr lang="en-US" dirty="0" smtClean="0"/>
          </a:p>
        </p:txBody>
      </p:sp>
      <p:grpSp>
        <p:nvGrpSpPr>
          <p:cNvPr id="4" name="Group 3"/>
          <p:cNvGrpSpPr/>
          <p:nvPr/>
        </p:nvGrpSpPr>
        <p:grpSpPr>
          <a:xfrm>
            <a:off x="251559" y="116976"/>
            <a:ext cx="8764622" cy="652656"/>
            <a:chOff x="251559" y="116976"/>
            <a:chExt cx="8764622" cy="652656"/>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6" name="Straight Connector 5"/>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90918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6368" y="732359"/>
            <a:ext cx="8229600" cy="563562"/>
          </a:xfrm>
        </p:spPr>
        <p:txBody>
          <a:bodyPr rtlCol="0">
            <a:noAutofit/>
          </a:bodyPr>
          <a:lstStyle/>
          <a:p>
            <a:pPr algn="ctr" fontAlgn="auto">
              <a:spcAft>
                <a:spcPts val="0"/>
              </a:spcAft>
              <a:defRPr/>
            </a:pPr>
            <a:r>
              <a:rPr lang="en-US" sz="3600" b="1" dirty="0"/>
              <a:t>Durham </a:t>
            </a:r>
            <a:r>
              <a:rPr lang="en-US" sz="3600" b="1" dirty="0" smtClean="0"/>
              <a:t>City &amp; County </a:t>
            </a:r>
            <a:r>
              <a:rPr lang="en-US" sz="3600" b="1" dirty="0"/>
              <a:t>Government </a:t>
            </a:r>
            <a:r>
              <a:rPr lang="en-US" sz="3600" b="1" dirty="0" smtClean="0"/>
              <a:t>Roles</a:t>
            </a:r>
            <a:endParaRPr lang="en-US" sz="3600" b="1" dirty="0"/>
          </a:p>
        </p:txBody>
      </p:sp>
      <p:pic>
        <p:nvPicPr>
          <p:cNvPr id="3075" name="Content Placeholder 3" descr="Open data graphic 1.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08020" y="1393111"/>
            <a:ext cx="7034522" cy="4179334"/>
          </a:xfrm>
        </p:spPr>
      </p:pic>
      <p:sp>
        <p:nvSpPr>
          <p:cNvPr id="3076" name="Rectangle 4"/>
          <p:cNvSpPr>
            <a:spLocks noChangeArrowheads="1"/>
          </p:cNvSpPr>
          <p:nvPr/>
        </p:nvSpPr>
        <p:spPr bwMode="auto">
          <a:xfrm>
            <a:off x="818561" y="5281613"/>
            <a:ext cx="8077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i="1" dirty="0"/>
              <a:t>http://www.mckinsey.com/insights/public_sector/how_government_can_promote_open_data</a:t>
            </a:r>
          </a:p>
        </p:txBody>
      </p:sp>
      <p:grpSp>
        <p:nvGrpSpPr>
          <p:cNvPr id="5" name="Group 4"/>
          <p:cNvGrpSpPr/>
          <p:nvPr/>
        </p:nvGrpSpPr>
        <p:grpSpPr>
          <a:xfrm>
            <a:off x="251559" y="116976"/>
            <a:ext cx="8764622" cy="652656"/>
            <a:chOff x="251559" y="116976"/>
            <a:chExt cx="8764622" cy="65265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7" name="Straight Connector 6"/>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2118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Content Placeholder 3" descr="Circles_of_Sustainability_image_(assessment_-_Melbourne_201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73581" y="687684"/>
            <a:ext cx="7531114" cy="5051796"/>
          </a:xfrm>
        </p:spPr>
      </p:pic>
      <p:grpSp>
        <p:nvGrpSpPr>
          <p:cNvPr id="3" name="Group 2"/>
          <p:cNvGrpSpPr/>
          <p:nvPr/>
        </p:nvGrpSpPr>
        <p:grpSpPr>
          <a:xfrm>
            <a:off x="251559" y="116976"/>
            <a:ext cx="8764622" cy="652656"/>
            <a:chOff x="251559" y="116976"/>
            <a:chExt cx="8764622" cy="652656"/>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5" name="Straight Connector 4"/>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03383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a:xfrm>
            <a:off x="251559" y="985192"/>
            <a:ext cx="7886700" cy="804569"/>
          </a:xfrm>
        </p:spPr>
        <p:txBody>
          <a:bodyPr>
            <a:normAutofit/>
          </a:bodyPr>
          <a:lstStyle/>
          <a:p>
            <a:pPr eaLnBrk="1" hangingPunct="1"/>
            <a:r>
              <a:rPr lang="en-US" altLang="en-US" sz="3600" b="1" dirty="0" smtClean="0"/>
              <a:t>Open Data is an Enabler</a:t>
            </a:r>
          </a:p>
        </p:txBody>
      </p:sp>
      <p:sp>
        <p:nvSpPr>
          <p:cNvPr id="5123" name="Content Placeholder 2"/>
          <p:cNvSpPr>
            <a:spLocks noGrp="1"/>
          </p:cNvSpPr>
          <p:nvPr>
            <p:ph idx="1"/>
          </p:nvPr>
        </p:nvSpPr>
        <p:spPr/>
        <p:txBody>
          <a:bodyPr/>
          <a:lstStyle/>
          <a:p>
            <a:pPr eaLnBrk="1" hangingPunct="1">
              <a:buFont typeface="Arial" panose="020B0604020202020204" pitchFamily="34" charset="0"/>
              <a:buNone/>
            </a:pPr>
            <a:r>
              <a:rPr lang="en-US" altLang="en-US" dirty="0" smtClean="0"/>
              <a:t>	The community can use open data to gain valuable insight into addressing social sustainability challenges  in Durham in the areas of:</a:t>
            </a:r>
          </a:p>
          <a:p>
            <a:pPr lvl="1" eaLnBrk="1" hangingPunct="1"/>
            <a:r>
              <a:rPr lang="en-US" altLang="en-US" dirty="0" smtClean="0"/>
              <a:t>Economics</a:t>
            </a:r>
          </a:p>
          <a:p>
            <a:pPr lvl="1" eaLnBrk="1" hangingPunct="1"/>
            <a:r>
              <a:rPr lang="en-US" altLang="en-US" dirty="0" smtClean="0"/>
              <a:t>Ecology</a:t>
            </a:r>
          </a:p>
          <a:p>
            <a:pPr lvl="1" eaLnBrk="1" hangingPunct="1"/>
            <a:r>
              <a:rPr lang="en-US" altLang="en-US" dirty="0" smtClean="0"/>
              <a:t>Culture	</a:t>
            </a:r>
          </a:p>
          <a:p>
            <a:pPr lvl="1" eaLnBrk="1" hangingPunct="1"/>
            <a:r>
              <a:rPr lang="en-US" altLang="en-US" dirty="0" smtClean="0"/>
              <a:t>Politics</a:t>
            </a:r>
          </a:p>
          <a:p>
            <a:pPr lvl="1" eaLnBrk="1" hangingPunct="1"/>
            <a:endParaRPr lang="en-US" altLang="en-US" dirty="0" smtClean="0"/>
          </a:p>
        </p:txBody>
      </p:sp>
      <p:grpSp>
        <p:nvGrpSpPr>
          <p:cNvPr id="4" name="Group 3"/>
          <p:cNvGrpSpPr/>
          <p:nvPr/>
        </p:nvGrpSpPr>
        <p:grpSpPr>
          <a:xfrm>
            <a:off x="251559" y="116976"/>
            <a:ext cx="8764622" cy="652656"/>
            <a:chOff x="251559" y="116976"/>
            <a:chExt cx="8764622" cy="652656"/>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6" name="Straight Connector 5"/>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77288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a:xfrm>
            <a:off x="251559" y="837100"/>
            <a:ext cx="7886700" cy="921057"/>
          </a:xfrm>
        </p:spPr>
        <p:txBody>
          <a:bodyPr>
            <a:normAutofit/>
          </a:bodyPr>
          <a:lstStyle/>
          <a:p>
            <a:r>
              <a:rPr lang="en-US" altLang="en-US" sz="3600" b="1" dirty="0" smtClean="0">
                <a:solidFill>
                  <a:srgbClr val="000000"/>
                </a:solidFill>
              </a:rPr>
              <a:t>Durham Story</a:t>
            </a:r>
          </a:p>
        </p:txBody>
      </p:sp>
      <p:sp>
        <p:nvSpPr>
          <p:cNvPr id="6147" name="Content Placeholder 2"/>
          <p:cNvSpPr>
            <a:spLocks noGrp="1"/>
          </p:cNvSpPr>
          <p:nvPr>
            <p:ph idx="1"/>
          </p:nvPr>
        </p:nvSpPr>
        <p:spPr/>
        <p:txBody>
          <a:bodyPr/>
          <a:lstStyle/>
          <a:p>
            <a:pPr marL="0" indent="0">
              <a:buFont typeface="Arial" panose="020B0604020202020204" pitchFamily="34" charset="0"/>
              <a:buNone/>
            </a:pPr>
            <a:r>
              <a:rPr lang="en-US" altLang="en-US" dirty="0" smtClean="0"/>
              <a:t>Open data initiative origin came from grass roots</a:t>
            </a:r>
          </a:p>
          <a:p>
            <a:pPr lvl="1"/>
            <a:r>
              <a:rPr lang="en-US" altLang="en-US" dirty="0" smtClean="0"/>
              <a:t>Code for America and government discussions </a:t>
            </a:r>
          </a:p>
          <a:p>
            <a:pPr lvl="1"/>
            <a:r>
              <a:rPr lang="en-US" altLang="en-US" dirty="0" smtClean="0"/>
              <a:t>Joint CIO collaboration</a:t>
            </a:r>
          </a:p>
          <a:p>
            <a:pPr lvl="1"/>
            <a:r>
              <a:rPr lang="en-US" altLang="en-US" dirty="0" smtClean="0"/>
              <a:t>City/County Strategic Plans alignment</a:t>
            </a:r>
          </a:p>
          <a:p>
            <a:pPr lvl="1"/>
            <a:r>
              <a:rPr lang="en-US" altLang="en-US" dirty="0" smtClean="0"/>
              <a:t>Joint funding by City/County</a:t>
            </a:r>
          </a:p>
          <a:p>
            <a:pPr lvl="1"/>
            <a:r>
              <a:rPr lang="en-US" altLang="en-US" dirty="0" smtClean="0"/>
              <a:t>Selling proof of concept to City/County governing officials to gain funding for initiative</a:t>
            </a:r>
          </a:p>
          <a:p>
            <a:pPr lvl="1"/>
            <a:endParaRPr lang="en-US" altLang="en-US" dirty="0" smtClean="0"/>
          </a:p>
          <a:p>
            <a:pPr lvl="1"/>
            <a:endParaRPr lang="en-US" altLang="en-US" dirty="0" smtClean="0"/>
          </a:p>
        </p:txBody>
      </p:sp>
      <p:grpSp>
        <p:nvGrpSpPr>
          <p:cNvPr id="4" name="Group 3"/>
          <p:cNvGrpSpPr/>
          <p:nvPr/>
        </p:nvGrpSpPr>
        <p:grpSpPr>
          <a:xfrm>
            <a:off x="251559" y="116976"/>
            <a:ext cx="8764622" cy="652656"/>
            <a:chOff x="251559" y="116976"/>
            <a:chExt cx="8764622" cy="652656"/>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6" name="Straight Connector 5"/>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88631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1"/>
          <p:cNvPicPr>
            <a:picLocks noChangeAspect="1"/>
          </p:cNvPicPr>
          <p:nvPr/>
        </p:nvPicPr>
        <p:blipFill>
          <a:blip r:embed="rId3">
            <a:extLst>
              <a:ext uri="{BEBA8EAE-BF5A-486C-A8C5-ECC9F3942E4B}">
                <a14:imgProps xmlns:a14="http://schemas.microsoft.com/office/drawing/2010/main">
                  <a14:imgLayer r:embed="rId4">
                    <a14:imgEffect>
                      <a14:sharpenSoften amount="24000"/>
                    </a14:imgEffect>
                    <a14:imgEffect>
                      <a14:brightnessContrast bright="79000" contrast="-60000"/>
                    </a14:imgEffect>
                  </a14:imgLayer>
                </a14:imgProps>
              </a:ext>
              <a:ext uri="{28A0092B-C50C-407E-A947-70E740481C1C}">
                <a14:useLocalDpi xmlns:a14="http://schemas.microsoft.com/office/drawing/2010/main" val="0"/>
              </a:ext>
            </a:extLst>
          </a:blip>
          <a:srcRect/>
          <a:stretch>
            <a:fillRect/>
          </a:stretch>
        </p:blipFill>
        <p:spPr bwMode="auto">
          <a:xfrm>
            <a:off x="4463538" y="1547614"/>
            <a:ext cx="4552643" cy="3810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Title 1"/>
          <p:cNvSpPr>
            <a:spLocks noGrp="1"/>
          </p:cNvSpPr>
          <p:nvPr>
            <p:ph type="title" idx="4294967295"/>
          </p:nvPr>
        </p:nvSpPr>
        <p:spPr>
          <a:xfrm>
            <a:off x="251559" y="893321"/>
            <a:ext cx="7886700" cy="710301"/>
          </a:xfrm>
        </p:spPr>
        <p:txBody>
          <a:bodyPr>
            <a:normAutofit/>
          </a:bodyPr>
          <a:lstStyle/>
          <a:p>
            <a:pPr eaLnBrk="1" hangingPunct="1"/>
            <a:r>
              <a:rPr lang="en-US" altLang="en-US" sz="3600" b="1" dirty="0" smtClean="0">
                <a:ea typeface="MS PGothic" panose="020B0600070205080204" pitchFamily="34" charset="-128"/>
              </a:rPr>
              <a:t>Durham’s Open Data Strategy</a:t>
            </a:r>
          </a:p>
        </p:txBody>
      </p:sp>
      <p:sp>
        <p:nvSpPr>
          <p:cNvPr id="7173" name="Content Placeholder 2"/>
          <p:cNvSpPr>
            <a:spLocks noGrp="1"/>
          </p:cNvSpPr>
          <p:nvPr>
            <p:ph idx="1"/>
          </p:nvPr>
        </p:nvSpPr>
        <p:spPr>
          <a:xfrm>
            <a:off x="251558" y="1690689"/>
            <a:ext cx="5706181" cy="2701060"/>
          </a:xfrm>
        </p:spPr>
        <p:txBody>
          <a:bodyPr>
            <a:normAutofit fontScale="25000" lnSpcReduction="20000"/>
          </a:bodyPr>
          <a:lstStyle/>
          <a:p>
            <a:r>
              <a:rPr lang="en-US" altLang="en-US" sz="9600" dirty="0" smtClean="0">
                <a:ea typeface="MS PGothic" panose="020B0600070205080204" pitchFamily="34" charset="-128"/>
              </a:rPr>
              <a:t>Build a world class open data platform</a:t>
            </a:r>
          </a:p>
          <a:p>
            <a:pPr lvl="1"/>
            <a:r>
              <a:rPr lang="en-US" altLang="en-US" sz="9600" dirty="0" smtClean="0">
                <a:ea typeface="MS PGothic" panose="020B0600070205080204" pitchFamily="34" charset="-128"/>
              </a:rPr>
              <a:t>Excellent </a:t>
            </a:r>
            <a:r>
              <a:rPr lang="en-US" altLang="en-US" sz="9600" b="1" dirty="0" smtClean="0">
                <a:ea typeface="MS PGothic" panose="020B0600070205080204" pitchFamily="34" charset="-128"/>
              </a:rPr>
              <a:t>Usability </a:t>
            </a:r>
          </a:p>
          <a:p>
            <a:pPr lvl="1"/>
            <a:r>
              <a:rPr lang="en-US" altLang="en-US" sz="9600" dirty="0" smtClean="0">
                <a:ea typeface="MS PGothic" panose="020B0600070205080204" pitchFamily="34" charset="-128"/>
              </a:rPr>
              <a:t>Utilized data sets</a:t>
            </a:r>
          </a:p>
          <a:p>
            <a:r>
              <a:rPr lang="en-US" altLang="en-US" sz="9600" dirty="0" smtClean="0">
                <a:ea typeface="MS PGothic" panose="020B0600070205080204" pitchFamily="34" charset="-128"/>
              </a:rPr>
              <a:t>Facilitate </a:t>
            </a:r>
            <a:r>
              <a:rPr lang="en-US" altLang="en-US" sz="9600" b="1" dirty="0" smtClean="0">
                <a:ea typeface="MS PGothic" panose="020B0600070205080204" pitchFamily="34" charset="-128"/>
              </a:rPr>
              <a:t>empowerment</a:t>
            </a:r>
            <a:r>
              <a:rPr lang="en-US" altLang="en-US" sz="9600" dirty="0" smtClean="0">
                <a:ea typeface="MS PGothic" panose="020B0600070205080204" pitchFamily="34" charset="-128"/>
              </a:rPr>
              <a:t> and </a:t>
            </a:r>
            <a:r>
              <a:rPr lang="en-US" altLang="en-US" sz="9600" b="1" dirty="0" smtClean="0">
                <a:ea typeface="MS PGothic" panose="020B0600070205080204" pitchFamily="34" charset="-128"/>
              </a:rPr>
              <a:t>engagement</a:t>
            </a:r>
            <a:r>
              <a:rPr lang="en-US" altLang="en-US" sz="9600" dirty="0" smtClean="0">
                <a:ea typeface="MS PGothic" panose="020B0600070205080204" pitchFamily="34" charset="-128"/>
              </a:rPr>
              <a:t> with the open data platform</a:t>
            </a:r>
          </a:p>
          <a:p>
            <a:r>
              <a:rPr lang="en-US" altLang="en-US" sz="9600" dirty="0" smtClean="0">
                <a:ea typeface="MS PGothic" panose="020B0600070205080204" pitchFamily="34" charset="-128"/>
              </a:rPr>
              <a:t>Proof of concept that effectively builds Social </a:t>
            </a:r>
            <a:r>
              <a:rPr lang="en-US" altLang="en-US" sz="9600" b="1" dirty="0" smtClean="0">
                <a:ea typeface="MS PGothic" panose="020B0600070205080204" pitchFamily="34" charset="-128"/>
              </a:rPr>
              <a:t>Sustainability </a:t>
            </a:r>
            <a:r>
              <a:rPr lang="en-US" altLang="en-US" sz="9600" dirty="0" smtClean="0">
                <a:ea typeface="MS PGothic" panose="020B0600070205080204" pitchFamily="34" charset="-128"/>
              </a:rPr>
              <a:t>value as primary focus</a:t>
            </a:r>
          </a:p>
          <a:p>
            <a:pPr>
              <a:buFont typeface="Wingdings" panose="05000000000000000000" pitchFamily="2" charset="2"/>
              <a:buChar char="§"/>
            </a:pPr>
            <a:endParaRPr lang="en-US" altLang="en-US" dirty="0" smtClean="0">
              <a:latin typeface="Myriad Pro" pitchFamily="34" charset="0"/>
              <a:ea typeface="MS PGothic" panose="020B0600070205080204" pitchFamily="34" charset="-128"/>
            </a:endParaRPr>
          </a:p>
          <a:p>
            <a:pPr>
              <a:buFont typeface="Wingdings" panose="05000000000000000000" pitchFamily="2" charset="2"/>
              <a:buChar char="§"/>
            </a:pPr>
            <a:endParaRPr lang="en-US" altLang="en-US" dirty="0" smtClean="0">
              <a:latin typeface="Myriad Pro" pitchFamily="34" charset="0"/>
              <a:ea typeface="MS PGothic" panose="020B0600070205080204" pitchFamily="34" charset="-128"/>
            </a:endParaRPr>
          </a:p>
          <a:p>
            <a:pPr>
              <a:buFont typeface="Wingdings" panose="05000000000000000000" pitchFamily="2" charset="2"/>
              <a:buChar char="§"/>
            </a:pPr>
            <a:endParaRPr lang="en-US" altLang="en-US" dirty="0" smtClean="0">
              <a:latin typeface="Myriad Pro" pitchFamily="34" charset="0"/>
              <a:ea typeface="MS PGothic" panose="020B0600070205080204" pitchFamily="34" charset="-128"/>
            </a:endParaRPr>
          </a:p>
          <a:p>
            <a:pPr>
              <a:buFont typeface="Wingdings" panose="05000000000000000000" pitchFamily="2" charset="2"/>
              <a:buChar char="§"/>
            </a:pPr>
            <a:endParaRPr lang="en-US" altLang="en-US" dirty="0" smtClean="0">
              <a:latin typeface="Myriad Pro" pitchFamily="34" charset="0"/>
              <a:ea typeface="MS PGothic" panose="020B0600070205080204" pitchFamily="34" charset="-128"/>
            </a:endParaRPr>
          </a:p>
          <a:p>
            <a:pPr lvl="1">
              <a:buFont typeface="Arial" panose="020B0604020202020204" pitchFamily="34" charset="0"/>
              <a:buNone/>
            </a:pPr>
            <a:r>
              <a:rPr lang="en-US" altLang="en-US" dirty="0" smtClean="0">
                <a:latin typeface="Myriad Pro" pitchFamily="34" charset="0"/>
                <a:ea typeface="MS PGothic" panose="020B0600070205080204" pitchFamily="34" charset="-128"/>
              </a:rPr>
              <a:t/>
            </a:r>
            <a:br>
              <a:rPr lang="en-US" altLang="en-US" dirty="0" smtClean="0">
                <a:latin typeface="Myriad Pro" pitchFamily="34" charset="0"/>
                <a:ea typeface="MS PGothic" panose="020B0600070205080204" pitchFamily="34" charset="-128"/>
              </a:rPr>
            </a:br>
            <a:endParaRPr lang="en-US" altLang="en-US" dirty="0" smtClean="0">
              <a:latin typeface="Myriad Pro" pitchFamily="34" charset="0"/>
              <a:ea typeface="MS PGothic" panose="020B0600070205080204" pitchFamily="34" charset="-128"/>
            </a:endParaRPr>
          </a:p>
        </p:txBody>
      </p:sp>
      <p:sp>
        <p:nvSpPr>
          <p:cNvPr id="13314" name="Slide Number Placeholder 3"/>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72B00EF-112A-4E72-BDC2-43E9B7C4F61C}" type="slidenum">
              <a:rPr lang="en-US" altLang="en-US">
                <a:solidFill>
                  <a:srgbClr val="898989"/>
                </a:solidFill>
                <a:latin typeface="Calibri" panose="020F0502020204030204" pitchFamily="34" charset="0"/>
              </a:rPr>
              <a:pPr eaLnBrk="1" hangingPunct="1"/>
              <a:t>15</a:t>
            </a:fld>
            <a:endParaRPr lang="en-US" altLang="en-US">
              <a:solidFill>
                <a:srgbClr val="898989"/>
              </a:solidFill>
              <a:latin typeface="Calibri" panose="020F0502020204030204" pitchFamily="34" charset="0"/>
            </a:endParaRPr>
          </a:p>
        </p:txBody>
      </p:sp>
      <p:grpSp>
        <p:nvGrpSpPr>
          <p:cNvPr id="6" name="Group 5"/>
          <p:cNvGrpSpPr/>
          <p:nvPr/>
        </p:nvGrpSpPr>
        <p:grpSpPr>
          <a:xfrm>
            <a:off x="251559" y="116976"/>
            <a:ext cx="8764622" cy="652656"/>
            <a:chOff x="251559" y="116976"/>
            <a:chExt cx="8764622" cy="652656"/>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8" name="Straight Connector 7"/>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11355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5227" y="1630837"/>
            <a:ext cx="7772400" cy="1231466"/>
          </a:xfrm>
        </p:spPr>
        <p:txBody>
          <a:bodyPr>
            <a:normAutofit/>
          </a:bodyPr>
          <a:lstStyle/>
          <a:p>
            <a:r>
              <a:rPr lang="en-US" sz="3600" b="1" dirty="0">
                <a:ea typeface="MS PGothic" panose="020B0600070205080204" pitchFamily="34" charset="-128"/>
              </a:rPr>
              <a:t>City/County Open Data </a:t>
            </a:r>
            <a:br>
              <a:rPr lang="en-US" sz="3600" b="1" dirty="0">
                <a:ea typeface="MS PGothic" panose="020B0600070205080204" pitchFamily="34" charset="-128"/>
              </a:rPr>
            </a:br>
            <a:r>
              <a:rPr lang="en-US" sz="3600" b="1" dirty="0">
                <a:ea typeface="MS PGothic" panose="020B0600070205080204" pitchFamily="34" charset="-128"/>
              </a:rPr>
              <a:t>Project Flow</a:t>
            </a:r>
          </a:p>
        </p:txBody>
      </p:sp>
      <p:sp>
        <p:nvSpPr>
          <p:cNvPr id="5" name="Subtitle 4"/>
          <p:cNvSpPr>
            <a:spLocks noGrp="1"/>
          </p:cNvSpPr>
          <p:nvPr>
            <p:ph type="subTitle" idx="1"/>
          </p:nvPr>
        </p:nvSpPr>
        <p:spPr>
          <a:xfrm>
            <a:off x="1274975" y="3535570"/>
            <a:ext cx="6858000" cy="1655762"/>
          </a:xfrm>
        </p:spPr>
        <p:txBody>
          <a:bodyPr/>
          <a:lstStyle/>
          <a:p>
            <a:r>
              <a:rPr lang="en-US" b="1" dirty="0" smtClean="0"/>
              <a:t>Jason Hare</a:t>
            </a:r>
          </a:p>
          <a:p>
            <a:r>
              <a:rPr lang="en-US" dirty="0"/>
              <a:t>Project Leader and Open Data Consultant</a:t>
            </a:r>
          </a:p>
          <a:p>
            <a:endParaRPr lang="en-US" dirty="0" smtClean="0"/>
          </a:p>
        </p:txBody>
      </p:sp>
      <p:grpSp>
        <p:nvGrpSpPr>
          <p:cNvPr id="6" name="Group 5"/>
          <p:cNvGrpSpPr/>
          <p:nvPr/>
        </p:nvGrpSpPr>
        <p:grpSpPr>
          <a:xfrm>
            <a:off x="251559" y="116976"/>
            <a:ext cx="8764622" cy="652656"/>
            <a:chOff x="251559" y="116976"/>
            <a:chExt cx="8764622" cy="652656"/>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8" name="Straight Connector 7"/>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79526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59" y="856114"/>
            <a:ext cx="8337117" cy="575893"/>
          </a:xfrm>
        </p:spPr>
        <p:txBody>
          <a:bodyPr>
            <a:noAutofit/>
          </a:bodyPr>
          <a:lstStyle/>
          <a:p>
            <a:r>
              <a:rPr lang="en-US" sz="3600" b="1" dirty="0" smtClean="0"/>
              <a:t>Open Data is an Enabler</a:t>
            </a:r>
            <a:endParaRPr lang="en-US" sz="3600" b="1" dirty="0"/>
          </a:p>
        </p:txBody>
      </p:sp>
      <p:sp>
        <p:nvSpPr>
          <p:cNvPr id="2052" name="Rectangle 2051"/>
          <p:cNvSpPr/>
          <p:nvPr/>
        </p:nvSpPr>
        <p:spPr>
          <a:xfrm>
            <a:off x="251559" y="1345525"/>
            <a:ext cx="8525522" cy="4308872"/>
          </a:xfrm>
          <a:prstGeom prst="rect">
            <a:avLst/>
          </a:prstGeom>
        </p:spPr>
        <p:txBody>
          <a:bodyPr wrap="square">
            <a:spAutoFit/>
          </a:bodyPr>
          <a:lstStyle/>
          <a:p>
            <a:r>
              <a:rPr lang="en-US" sz="1600" dirty="0" smtClean="0"/>
              <a:t>Government plays </a:t>
            </a:r>
            <a:r>
              <a:rPr lang="en-US" sz="1600" dirty="0"/>
              <a:t>a critical role to help enable value creation, manage </a:t>
            </a:r>
            <a:r>
              <a:rPr lang="en-US" sz="1600" dirty="0" smtClean="0"/>
              <a:t>risks</a:t>
            </a:r>
            <a:r>
              <a:rPr lang="en-US" sz="1600" dirty="0"/>
              <a:t>, and engage </a:t>
            </a:r>
            <a:r>
              <a:rPr lang="en-US" sz="1600" dirty="0" smtClean="0"/>
              <a:t>stakeholders </a:t>
            </a:r>
            <a:r>
              <a:rPr lang="en-US" sz="1600" dirty="0"/>
              <a:t>in open </a:t>
            </a:r>
            <a:r>
              <a:rPr lang="en-US" sz="1600" dirty="0" smtClean="0"/>
              <a:t>data. This is necessarily a public/private partnership. Our company understands how to motivate public sector customers.</a:t>
            </a:r>
          </a:p>
          <a:p>
            <a:pPr>
              <a:spcBef>
                <a:spcPts val="600"/>
              </a:spcBef>
              <a:spcAft>
                <a:spcPts val="600"/>
              </a:spcAft>
            </a:pPr>
            <a:r>
              <a:rPr lang="en-US" sz="2400" b="1" dirty="0" smtClean="0">
                <a:latin typeface="+mj-lt"/>
              </a:rPr>
              <a:t>Why does </a:t>
            </a:r>
            <a:r>
              <a:rPr lang="en-US" sz="2400" b="1" dirty="0">
                <a:latin typeface="+mj-lt"/>
              </a:rPr>
              <a:t>G</a:t>
            </a:r>
            <a:r>
              <a:rPr lang="en-US" sz="2400" b="1" dirty="0" smtClean="0">
                <a:latin typeface="+mj-lt"/>
              </a:rPr>
              <a:t>overnment </a:t>
            </a:r>
            <a:r>
              <a:rPr lang="en-US" sz="2400" b="1" dirty="0">
                <a:latin typeface="+mj-lt"/>
              </a:rPr>
              <a:t>C</a:t>
            </a:r>
            <a:r>
              <a:rPr lang="en-US" sz="2400" b="1" dirty="0" smtClean="0">
                <a:latin typeface="+mj-lt"/>
              </a:rPr>
              <a:t>are?</a:t>
            </a:r>
          </a:p>
          <a:p>
            <a:r>
              <a:rPr lang="en-US" sz="1600" b="1" dirty="0" smtClean="0">
                <a:latin typeface="+mj-lt"/>
              </a:rPr>
              <a:t>Enable </a:t>
            </a:r>
            <a:r>
              <a:rPr lang="en-US" sz="1600" b="1" dirty="0">
                <a:latin typeface="+mj-lt"/>
              </a:rPr>
              <a:t>value creation</a:t>
            </a:r>
          </a:p>
          <a:p>
            <a:pPr marL="171450" indent="-171450">
              <a:buFont typeface="Arial" panose="020B0604020202020204" pitchFamily="34" charset="0"/>
              <a:buChar char="•"/>
            </a:pPr>
            <a:r>
              <a:rPr lang="en-US" sz="1600" dirty="0"/>
              <a:t>Promoting better decision making</a:t>
            </a:r>
          </a:p>
          <a:p>
            <a:pPr marL="171450" indent="-171450">
              <a:buFont typeface="Arial" panose="020B0604020202020204" pitchFamily="34" charset="0"/>
              <a:buChar char="•"/>
            </a:pPr>
            <a:r>
              <a:rPr lang="en-US" sz="1600" dirty="0"/>
              <a:t>Stimulating development of new products and services</a:t>
            </a:r>
          </a:p>
          <a:p>
            <a:pPr marL="171450" indent="-171450">
              <a:buFont typeface="Arial" panose="020B0604020202020204" pitchFamily="34" charset="0"/>
              <a:buChar char="•"/>
            </a:pPr>
            <a:r>
              <a:rPr lang="en-US" sz="1600" dirty="0"/>
              <a:t>Increasing transparency and </a:t>
            </a:r>
            <a:r>
              <a:rPr lang="en-US" sz="1600" dirty="0" smtClean="0"/>
              <a:t>improving accountability</a:t>
            </a:r>
          </a:p>
          <a:p>
            <a:endParaRPr lang="en-US" sz="1600" dirty="0"/>
          </a:p>
          <a:p>
            <a:r>
              <a:rPr lang="en-US" sz="1600" b="1" dirty="0">
                <a:latin typeface="+mj-lt"/>
              </a:rPr>
              <a:t>Manage risks</a:t>
            </a:r>
          </a:p>
          <a:p>
            <a:pPr marL="171450" indent="-171450">
              <a:buFont typeface="Arial" panose="020B0604020202020204" pitchFamily="34" charset="0"/>
              <a:buChar char="•"/>
            </a:pPr>
            <a:r>
              <a:rPr lang="en-US" sz="1600" dirty="0"/>
              <a:t>Protecting the privacy, security, and personal safety of individuals</a:t>
            </a:r>
          </a:p>
          <a:p>
            <a:pPr marL="171450" indent="-171450">
              <a:buFont typeface="Arial" panose="020B0604020202020204" pitchFamily="34" charset="0"/>
              <a:buChar char="•"/>
            </a:pPr>
            <a:r>
              <a:rPr lang="en-US" sz="1600" dirty="0"/>
              <a:t>Helping organizations manage risks related to confidentiality, liability, and intellectual </a:t>
            </a:r>
            <a:r>
              <a:rPr lang="en-US" sz="1600" dirty="0" smtClean="0"/>
              <a:t>property</a:t>
            </a:r>
          </a:p>
          <a:p>
            <a:pPr marL="171450" indent="-171450">
              <a:buFont typeface="Arial" panose="020B0604020202020204" pitchFamily="34" charset="0"/>
              <a:buChar char="•"/>
            </a:pPr>
            <a:endParaRPr lang="en-US" sz="1600" dirty="0"/>
          </a:p>
          <a:p>
            <a:r>
              <a:rPr lang="en-US" sz="1600" b="1" dirty="0">
                <a:latin typeface="+mj-lt"/>
              </a:rPr>
              <a:t>Engage stakeholders</a:t>
            </a:r>
          </a:p>
          <a:p>
            <a:r>
              <a:rPr lang="en-US" sz="1600" dirty="0"/>
              <a:t>Engaging consumers/citizens, businesses, the media, and nongovernmental organizations in open-data </a:t>
            </a:r>
            <a:r>
              <a:rPr lang="en-US" sz="1600" dirty="0" smtClean="0"/>
              <a:t>efforts</a:t>
            </a:r>
            <a:endParaRPr lang="en-US" sz="1600" dirty="0"/>
          </a:p>
        </p:txBody>
      </p:sp>
      <p:grpSp>
        <p:nvGrpSpPr>
          <p:cNvPr id="5" name="Group 4"/>
          <p:cNvGrpSpPr/>
          <p:nvPr/>
        </p:nvGrpSpPr>
        <p:grpSpPr>
          <a:xfrm>
            <a:off x="251559" y="116976"/>
            <a:ext cx="8764622" cy="652656"/>
            <a:chOff x="251559" y="116976"/>
            <a:chExt cx="8764622" cy="652656"/>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8" name="Straight Connector 7"/>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53260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6152" y="869155"/>
            <a:ext cx="7828961" cy="667414"/>
          </a:xfrm>
        </p:spPr>
        <p:txBody>
          <a:bodyPr>
            <a:normAutofit/>
          </a:bodyPr>
          <a:lstStyle/>
          <a:p>
            <a:r>
              <a:rPr lang="en-US" sz="3600" b="1" dirty="0" smtClean="0"/>
              <a:t>Open Data </a:t>
            </a:r>
            <a:r>
              <a:rPr lang="en-US" sz="3600" b="1" dirty="0"/>
              <a:t>I</a:t>
            </a:r>
            <a:r>
              <a:rPr lang="en-US" sz="3600" b="1" dirty="0" smtClean="0"/>
              <a:t>mplementation Phases</a:t>
            </a:r>
            <a:endParaRPr lang="en-US" sz="36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74319041"/>
              </p:ext>
            </p:extLst>
          </p:nvPr>
        </p:nvGraphicFramePr>
        <p:xfrm>
          <a:off x="634789" y="1536569"/>
          <a:ext cx="7201521" cy="3781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251559" y="116976"/>
            <a:ext cx="8764622" cy="652656"/>
            <a:chOff x="251559" y="116976"/>
            <a:chExt cx="8764622" cy="652656"/>
          </a:xfrm>
        </p:grpSpPr>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7" name="Straight Connector 6"/>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75014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59" y="827621"/>
            <a:ext cx="8131891" cy="579395"/>
          </a:xfrm>
        </p:spPr>
        <p:txBody>
          <a:bodyPr>
            <a:noAutofit/>
          </a:bodyPr>
          <a:lstStyle/>
          <a:p>
            <a:r>
              <a:rPr lang="en-US" sz="3600" b="1" dirty="0"/>
              <a:t>Open D</a:t>
            </a:r>
            <a:r>
              <a:rPr lang="en-US" sz="3600" b="1" dirty="0" smtClean="0"/>
              <a:t>ata Implementation </a:t>
            </a:r>
            <a:r>
              <a:rPr lang="en-US" sz="3600" b="1" dirty="0"/>
              <a:t>Phases</a:t>
            </a:r>
          </a:p>
        </p:txBody>
      </p:sp>
      <p:sp>
        <p:nvSpPr>
          <p:cNvPr id="3" name="Content Placeholder 2"/>
          <p:cNvSpPr>
            <a:spLocks noGrp="1"/>
          </p:cNvSpPr>
          <p:nvPr>
            <p:ph idx="1"/>
          </p:nvPr>
        </p:nvSpPr>
        <p:spPr>
          <a:xfrm>
            <a:off x="334825" y="1407016"/>
            <a:ext cx="8524040" cy="4351338"/>
          </a:xfrm>
        </p:spPr>
        <p:txBody>
          <a:bodyPr>
            <a:normAutofit fontScale="92500" lnSpcReduction="10000"/>
          </a:bodyPr>
          <a:lstStyle/>
          <a:p>
            <a:r>
              <a:rPr lang="en-US" b="1" dirty="0" smtClean="0">
                <a:latin typeface="+mj-lt"/>
              </a:rPr>
              <a:t>Phase I: Assess</a:t>
            </a:r>
          </a:p>
          <a:p>
            <a:pPr marL="857250" lvl="2" indent="0">
              <a:buNone/>
            </a:pPr>
            <a:r>
              <a:rPr lang="en-US" b="0" dirty="0"/>
              <a:t>Set up ongoing training and accreditation of staff and data sets according to the principles and standards of The Open Data Institute</a:t>
            </a:r>
            <a:r>
              <a:rPr lang="en-US" b="0" dirty="0" smtClean="0"/>
              <a:t>.</a:t>
            </a:r>
          </a:p>
          <a:p>
            <a:r>
              <a:rPr lang="en-US" b="1" dirty="0" smtClean="0">
                <a:latin typeface="+mj-lt"/>
              </a:rPr>
              <a:t>Phase II: Deploy</a:t>
            </a:r>
          </a:p>
          <a:p>
            <a:pPr marL="857250" lvl="2" indent="0">
              <a:buNone/>
            </a:pPr>
            <a:r>
              <a:rPr lang="en-US" b="0" dirty="0"/>
              <a:t>Manage open government data efforts including coordinating data reuse through APIs, create public data products, repositories, work flows and </a:t>
            </a:r>
            <a:r>
              <a:rPr lang="en-US" b="0" dirty="0" smtClean="0"/>
              <a:t>visualizations.</a:t>
            </a:r>
          </a:p>
          <a:p>
            <a:r>
              <a:rPr lang="en-US" b="1" dirty="0" smtClean="0">
                <a:latin typeface="+mj-lt"/>
              </a:rPr>
              <a:t>Phase III: Create value through data re-use</a:t>
            </a:r>
          </a:p>
          <a:p>
            <a:pPr marL="800100" lvl="2" indent="0">
              <a:buNone/>
            </a:pPr>
            <a:r>
              <a:rPr lang="en-US" b="0" dirty="0"/>
              <a:t>Improve data quality and how data quality is measured</a:t>
            </a:r>
          </a:p>
          <a:p>
            <a:pPr marL="800100" lvl="2" indent="0">
              <a:buNone/>
            </a:pPr>
            <a:r>
              <a:rPr lang="en-US" b="0" dirty="0" smtClean="0"/>
              <a:t>Ensure </a:t>
            </a:r>
            <a:r>
              <a:rPr lang="en-US" b="0" dirty="0"/>
              <a:t>data is available, reliable, consistent, accessible, secure, and timely to support the mission and activities of the </a:t>
            </a:r>
            <a:r>
              <a:rPr lang="en-US" b="0" dirty="0" smtClean="0"/>
              <a:t>jurisdiction</a:t>
            </a:r>
          </a:p>
          <a:p>
            <a:pPr marL="342900" indent="-457200"/>
            <a:r>
              <a:rPr lang="en-US" dirty="0" smtClean="0"/>
              <a:t>Phase IV: Lessons Learned- retrospective- the virtuous circle</a:t>
            </a:r>
            <a:endParaRPr lang="en-US" b="0" dirty="0"/>
          </a:p>
          <a:p>
            <a:endParaRPr lang="en-US" dirty="0"/>
          </a:p>
        </p:txBody>
      </p:sp>
      <p:grpSp>
        <p:nvGrpSpPr>
          <p:cNvPr id="4" name="Group 3"/>
          <p:cNvGrpSpPr/>
          <p:nvPr/>
        </p:nvGrpSpPr>
        <p:grpSpPr>
          <a:xfrm>
            <a:off x="251559" y="116976"/>
            <a:ext cx="8764622" cy="652656"/>
            <a:chOff x="251559" y="116976"/>
            <a:chExt cx="8764622" cy="652656"/>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6" name="Straight Connector 5"/>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26941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5000"/>
                    </a14:imgEffect>
                    <a14:imgEffect>
                      <a14:brightnessContrast bright="15000" contrast="-61000"/>
                    </a14:imgEffect>
                  </a14:imgLayer>
                </a14:imgProps>
              </a:ext>
              <a:ext uri="{28A0092B-C50C-407E-A947-70E740481C1C}">
                <a14:useLocalDpi xmlns:a14="http://schemas.microsoft.com/office/drawing/2010/main" val="0"/>
              </a:ext>
            </a:extLst>
          </a:blip>
          <a:stretch>
            <a:fillRect/>
          </a:stretch>
        </p:blipFill>
        <p:spPr>
          <a:xfrm>
            <a:off x="0" y="769633"/>
            <a:ext cx="9144000" cy="4462244"/>
          </a:xfrm>
          <a:prstGeom prst="rect">
            <a:avLst/>
          </a:prstGeom>
        </p:spPr>
      </p:pic>
      <p:sp>
        <p:nvSpPr>
          <p:cNvPr id="2" name="Title 1"/>
          <p:cNvSpPr>
            <a:spLocks noGrp="1"/>
          </p:cNvSpPr>
          <p:nvPr>
            <p:ph type="title" idx="4294967295"/>
          </p:nvPr>
        </p:nvSpPr>
        <p:spPr>
          <a:xfrm>
            <a:off x="251559" y="967948"/>
            <a:ext cx="6558731" cy="628805"/>
          </a:xfrm>
        </p:spPr>
        <p:txBody>
          <a:bodyPr>
            <a:normAutofit/>
          </a:bodyPr>
          <a:lstStyle/>
          <a:p>
            <a:r>
              <a:rPr lang="en-US" sz="3600" b="1" dirty="0" smtClean="0">
                <a:solidFill>
                  <a:schemeClr val="bg1"/>
                </a:solidFill>
              </a:rPr>
              <a:t>Agenda</a:t>
            </a:r>
            <a:endParaRPr lang="en-US" sz="3600" b="1" dirty="0">
              <a:solidFill>
                <a:schemeClr val="bg1"/>
              </a:solidFill>
            </a:endParaRPr>
          </a:p>
        </p:txBody>
      </p:sp>
      <p:sp>
        <p:nvSpPr>
          <p:cNvPr id="3" name="Content Placeholder 2"/>
          <p:cNvSpPr>
            <a:spLocks noGrp="1"/>
          </p:cNvSpPr>
          <p:nvPr>
            <p:ph idx="1"/>
          </p:nvPr>
        </p:nvSpPr>
        <p:spPr>
          <a:xfrm>
            <a:off x="345846" y="1684960"/>
            <a:ext cx="7886700" cy="3401859"/>
          </a:xfrm>
        </p:spPr>
        <p:txBody>
          <a:bodyPr/>
          <a:lstStyle/>
          <a:p>
            <a:r>
              <a:rPr lang="en-US" dirty="0" smtClean="0">
                <a:solidFill>
                  <a:schemeClr val="bg1"/>
                </a:solidFill>
              </a:rPr>
              <a:t>City/County of Durham Overview</a:t>
            </a:r>
          </a:p>
          <a:p>
            <a:r>
              <a:rPr lang="en-US" dirty="0" smtClean="0">
                <a:solidFill>
                  <a:schemeClr val="bg1"/>
                </a:solidFill>
              </a:rPr>
              <a:t>Vision for Open Data</a:t>
            </a:r>
          </a:p>
          <a:p>
            <a:r>
              <a:rPr lang="en-US" dirty="0" smtClean="0">
                <a:solidFill>
                  <a:schemeClr val="bg1"/>
                </a:solidFill>
              </a:rPr>
              <a:t>Project Flow and Status</a:t>
            </a:r>
            <a:endParaRPr lang="en-US" dirty="0">
              <a:solidFill>
                <a:schemeClr val="bg1"/>
              </a:solidFill>
            </a:endParaRPr>
          </a:p>
        </p:txBody>
      </p:sp>
      <p:grpSp>
        <p:nvGrpSpPr>
          <p:cNvPr id="7" name="Group 6"/>
          <p:cNvGrpSpPr/>
          <p:nvPr/>
        </p:nvGrpSpPr>
        <p:grpSpPr>
          <a:xfrm>
            <a:off x="251559" y="116976"/>
            <a:ext cx="8764622" cy="652656"/>
            <a:chOff x="251559" y="116976"/>
            <a:chExt cx="8764622" cy="652656"/>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6" name="Straight Connector 5"/>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58079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457200" y="586351"/>
            <a:ext cx="8229600" cy="1371600"/>
          </a:xfrm>
        </p:spPr>
        <p:txBody>
          <a:bodyPr>
            <a:normAutofit/>
          </a:bodyPr>
          <a:lstStyle/>
          <a:p>
            <a:pPr algn="l"/>
            <a:r>
              <a:rPr lang="en-US" sz="2800" dirty="0" smtClean="0"/>
              <a:t>OpenDataSoft is a multi-cloud platform</a:t>
            </a:r>
            <a:endParaRPr lang="en-US" sz="2800" dirty="0"/>
          </a:p>
        </p:txBody>
      </p:sp>
      <p:sp>
        <p:nvSpPr>
          <p:cNvPr id="3" name="Espace réservé du contenu 2"/>
          <p:cNvSpPr>
            <a:spLocks noGrp="1"/>
          </p:cNvSpPr>
          <p:nvPr>
            <p:ph idx="1"/>
          </p:nvPr>
        </p:nvSpPr>
        <p:spPr>
          <a:xfrm>
            <a:off x="575187" y="5007836"/>
            <a:ext cx="8229600" cy="678213"/>
          </a:xfrm>
        </p:spPr>
        <p:txBody>
          <a:bodyPr>
            <a:normAutofit/>
          </a:bodyPr>
          <a:lstStyle/>
          <a:p>
            <a:pPr algn="ctr"/>
            <a:r>
              <a:rPr lang="en-US" dirty="0" smtClean="0"/>
              <a:t>API </a:t>
            </a:r>
            <a:r>
              <a:rPr lang="en-US" dirty="0" smtClean="0"/>
              <a:t>First</a:t>
            </a:r>
            <a:endParaRPr lang="en-US" dirty="0" smtClean="0"/>
          </a:p>
        </p:txBody>
      </p:sp>
      <p:pic>
        <p:nvPicPr>
          <p:cNvPr id="4" name="Image 3" descr="scheme_collect_prepare_lar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8204" y="1766920"/>
            <a:ext cx="6668306" cy="3484114"/>
          </a:xfrm>
          <a:prstGeom prst="rect">
            <a:avLst/>
          </a:prstGeom>
        </p:spPr>
      </p:pic>
      <p:grpSp>
        <p:nvGrpSpPr>
          <p:cNvPr id="5" name="Group 4"/>
          <p:cNvGrpSpPr/>
          <p:nvPr/>
        </p:nvGrpSpPr>
        <p:grpSpPr>
          <a:xfrm>
            <a:off x="251559" y="116976"/>
            <a:ext cx="8764622" cy="652656"/>
            <a:chOff x="251559" y="116976"/>
            <a:chExt cx="8764622" cy="652656"/>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7" name="Straight Connector 6"/>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85900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ari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1309"/>
          </a:xfrm>
          <a:prstGeom prst="rect">
            <a:avLst/>
          </a:prstGeom>
        </p:spPr>
      </p:pic>
      <p:sp>
        <p:nvSpPr>
          <p:cNvPr id="3" name="Rectangle 2"/>
          <p:cNvSpPr/>
          <p:nvPr/>
        </p:nvSpPr>
        <p:spPr>
          <a:xfrm>
            <a:off x="0" y="0"/>
            <a:ext cx="9144000" cy="6851309"/>
          </a:xfrm>
          <a:prstGeom prst="rect">
            <a:avLst/>
          </a:prstGeom>
          <a:solidFill>
            <a:schemeClr val="bg1">
              <a:alpha val="2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Bulle rectangulaire à coins arrondis 3"/>
          <p:cNvSpPr/>
          <p:nvPr/>
        </p:nvSpPr>
        <p:spPr>
          <a:xfrm>
            <a:off x="237826" y="248438"/>
            <a:ext cx="2621080" cy="1653130"/>
          </a:xfrm>
          <a:prstGeom prst="wedgeRoundRectCallout">
            <a:avLst>
              <a:gd name="adj1" fmla="val 64065"/>
              <a:gd name="adj2" fmla="val -18415"/>
              <a:gd name="adj3" fmla="val 16667"/>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Bulle rectangulaire à coins arrondis 4"/>
          <p:cNvSpPr/>
          <p:nvPr/>
        </p:nvSpPr>
        <p:spPr>
          <a:xfrm>
            <a:off x="440874" y="2570303"/>
            <a:ext cx="2635432" cy="1380694"/>
          </a:xfrm>
          <a:prstGeom prst="wedgeRoundRectCallout">
            <a:avLst>
              <a:gd name="adj1" fmla="val 63471"/>
              <a:gd name="adj2" fmla="val -13757"/>
              <a:gd name="adj3" fmla="val 16667"/>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Image 5" descr="Logo-SNCF.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602" y="2765310"/>
            <a:ext cx="679599" cy="359992"/>
          </a:xfrm>
          <a:prstGeom prst="rect">
            <a:avLst/>
          </a:prstGeom>
        </p:spPr>
      </p:pic>
      <p:sp>
        <p:nvSpPr>
          <p:cNvPr id="7" name="Bulle rectangulaire à coins arrondis 6"/>
          <p:cNvSpPr/>
          <p:nvPr/>
        </p:nvSpPr>
        <p:spPr>
          <a:xfrm>
            <a:off x="4420111" y="369388"/>
            <a:ext cx="4456976" cy="1763572"/>
          </a:xfrm>
          <a:prstGeom prst="wedgeRoundRectCallout">
            <a:avLst>
              <a:gd name="adj1" fmla="val 307"/>
              <a:gd name="adj2" fmla="val 63250"/>
              <a:gd name="adj3" fmla="val 16667"/>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Bulle rectangulaire à coins arrondis 7"/>
          <p:cNvSpPr/>
          <p:nvPr/>
        </p:nvSpPr>
        <p:spPr>
          <a:xfrm>
            <a:off x="6080286" y="4862502"/>
            <a:ext cx="2690159" cy="1268451"/>
          </a:xfrm>
          <a:prstGeom prst="wedgeRoundRectCallout">
            <a:avLst>
              <a:gd name="adj1" fmla="val 17832"/>
              <a:gd name="adj2" fmla="val -81193"/>
              <a:gd name="adj3" fmla="val 16667"/>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Image 8" descr="ouest-france-logo-carre.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97535" y="4950637"/>
            <a:ext cx="985882" cy="540635"/>
          </a:xfrm>
          <a:prstGeom prst="rect">
            <a:avLst/>
          </a:prstGeom>
        </p:spPr>
      </p:pic>
      <p:pic>
        <p:nvPicPr>
          <p:cNvPr id="10" name="Image 9" descr="logo-mairieparis.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24394" y="506109"/>
            <a:ext cx="2009195" cy="228702"/>
          </a:xfrm>
          <a:prstGeom prst="rect">
            <a:avLst/>
          </a:prstGeom>
        </p:spPr>
      </p:pic>
      <p:pic>
        <p:nvPicPr>
          <p:cNvPr id="11" name="Image 10" descr="logo-idf.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90467" y="1019159"/>
            <a:ext cx="1588964" cy="934685"/>
          </a:xfrm>
          <a:prstGeom prst="rect">
            <a:avLst/>
          </a:prstGeom>
        </p:spPr>
      </p:pic>
      <p:pic>
        <p:nvPicPr>
          <p:cNvPr id="12" name="Image 11" descr="ctc_hori_quadri.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30818" y="847313"/>
            <a:ext cx="969957" cy="359945"/>
          </a:xfrm>
          <a:prstGeom prst="rect">
            <a:avLst/>
          </a:prstGeom>
        </p:spPr>
      </p:pic>
      <p:pic>
        <p:nvPicPr>
          <p:cNvPr id="13" name="Image 12" descr="LOGO PAS DE CALAIS.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12982" y="962779"/>
            <a:ext cx="1006159" cy="241504"/>
          </a:xfrm>
          <a:prstGeom prst="rect">
            <a:avLst/>
          </a:prstGeom>
        </p:spPr>
      </p:pic>
      <p:pic>
        <p:nvPicPr>
          <p:cNvPr id="14" name="Image 13" descr="logo_part_2012-07-24-53-logo-infolocale-h65.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94966" y="5569983"/>
            <a:ext cx="1162688" cy="252885"/>
          </a:xfrm>
          <a:prstGeom prst="rect">
            <a:avLst/>
          </a:prstGeom>
        </p:spPr>
      </p:pic>
      <p:pic>
        <p:nvPicPr>
          <p:cNvPr id="15" name="Image 14" descr="1371481095.jp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458352" y="2718278"/>
            <a:ext cx="492824" cy="598311"/>
          </a:xfrm>
          <a:prstGeom prst="rect">
            <a:avLst/>
          </a:prstGeom>
        </p:spPr>
      </p:pic>
      <p:pic>
        <p:nvPicPr>
          <p:cNvPr id="17" name="Image 16" descr="Logo_veolia.gif"/>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04990" y="351240"/>
            <a:ext cx="1360392" cy="421401"/>
          </a:xfrm>
          <a:prstGeom prst="rect">
            <a:avLst/>
          </a:prstGeom>
        </p:spPr>
      </p:pic>
      <p:pic>
        <p:nvPicPr>
          <p:cNvPr id="18" name="Image 17" descr="logo_grdf.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17310" y="379951"/>
            <a:ext cx="603498" cy="406888"/>
          </a:xfrm>
          <a:prstGeom prst="rect">
            <a:avLst/>
          </a:prstGeom>
        </p:spPr>
      </p:pic>
      <p:pic>
        <p:nvPicPr>
          <p:cNvPr id="20" name="Image 1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314217" y="5127065"/>
            <a:ext cx="1046088" cy="244540"/>
          </a:xfrm>
          <a:prstGeom prst="rect">
            <a:avLst/>
          </a:prstGeom>
        </p:spPr>
      </p:pic>
      <p:pic>
        <p:nvPicPr>
          <p:cNvPr id="21" name="Image 20" descr="jdd_eau.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335648" y="580383"/>
            <a:ext cx="431999" cy="647998"/>
          </a:xfrm>
          <a:prstGeom prst="rect">
            <a:avLst/>
          </a:prstGeom>
        </p:spPr>
      </p:pic>
      <p:pic>
        <p:nvPicPr>
          <p:cNvPr id="22" name="Image 21" descr="jdd_presse.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319875" y="3694424"/>
            <a:ext cx="431999" cy="647998"/>
          </a:xfrm>
          <a:prstGeom prst="rect">
            <a:avLst/>
          </a:prstGeom>
        </p:spPr>
      </p:pic>
      <p:pic>
        <p:nvPicPr>
          <p:cNvPr id="23" name="Image 22"/>
          <p:cNvPicPr>
            <a:picLocks noChangeAspect="1"/>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98826" y="3243603"/>
            <a:ext cx="844882" cy="548115"/>
          </a:xfrm>
          <a:prstGeom prst="rect">
            <a:avLst/>
          </a:prstGeom>
        </p:spPr>
      </p:pic>
      <p:pic>
        <p:nvPicPr>
          <p:cNvPr id="24" name="Image 23"/>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728342" y="481919"/>
            <a:ext cx="646625" cy="734329"/>
          </a:xfrm>
          <a:prstGeom prst="rect">
            <a:avLst/>
          </a:prstGeom>
        </p:spPr>
      </p:pic>
      <p:pic>
        <p:nvPicPr>
          <p:cNvPr id="25" name="Image 24"/>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299826" y="5603940"/>
            <a:ext cx="1020049" cy="225219"/>
          </a:xfrm>
          <a:prstGeom prst="rect">
            <a:avLst/>
          </a:prstGeom>
        </p:spPr>
      </p:pic>
      <p:sp>
        <p:nvSpPr>
          <p:cNvPr id="26" name="Bulle rectangulaire à coins arrondis 25"/>
          <p:cNvSpPr/>
          <p:nvPr/>
        </p:nvSpPr>
        <p:spPr>
          <a:xfrm>
            <a:off x="3506150" y="5235106"/>
            <a:ext cx="1868993" cy="1268451"/>
          </a:xfrm>
          <a:prstGeom prst="wedgeRoundRectCallout">
            <a:avLst>
              <a:gd name="adj1" fmla="val -3549"/>
              <a:gd name="adj2" fmla="val -71616"/>
              <a:gd name="adj3" fmla="val 16667"/>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Image 26" descr="logo ebusinessinformation.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541061" y="5375776"/>
            <a:ext cx="483751" cy="357975"/>
          </a:xfrm>
          <a:prstGeom prst="rect">
            <a:avLst/>
          </a:prstGeom>
        </p:spPr>
      </p:pic>
      <p:pic>
        <p:nvPicPr>
          <p:cNvPr id="28" name="Image 27" descr="logo simplicite.jpeg"/>
          <p:cNvPicPr>
            <a:picLocks noChangeAspect="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99909" y="5851973"/>
            <a:ext cx="615312" cy="615312"/>
          </a:xfrm>
          <a:prstGeom prst="rect">
            <a:avLst/>
          </a:prstGeom>
        </p:spPr>
      </p:pic>
      <p:pic>
        <p:nvPicPr>
          <p:cNvPr id="29" name="Image 28" descr="logo sirus.gif"/>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831729" y="5432763"/>
            <a:ext cx="404540" cy="404540"/>
          </a:xfrm>
          <a:prstGeom prst="rect">
            <a:avLst/>
          </a:prstGeom>
        </p:spPr>
      </p:pic>
      <p:pic>
        <p:nvPicPr>
          <p:cNvPr id="30" name="Image 29" descr="jdd_parcs.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121579" y="2427554"/>
            <a:ext cx="431999" cy="647998"/>
          </a:xfrm>
          <a:prstGeom prst="rect">
            <a:avLst/>
          </a:prstGeom>
        </p:spPr>
      </p:pic>
      <p:pic>
        <p:nvPicPr>
          <p:cNvPr id="31" name="Image 30" descr="jdd_tickets.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880259" y="3243603"/>
            <a:ext cx="431999" cy="647998"/>
          </a:xfrm>
          <a:prstGeom prst="rect">
            <a:avLst/>
          </a:prstGeom>
        </p:spPr>
      </p:pic>
      <p:pic>
        <p:nvPicPr>
          <p:cNvPr id="32" name="Image 31" descr="jdd_taxi.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5616526" y="2427554"/>
            <a:ext cx="431999" cy="647998"/>
          </a:xfrm>
          <a:prstGeom prst="rect">
            <a:avLst/>
          </a:prstGeom>
        </p:spPr>
      </p:pic>
      <p:pic>
        <p:nvPicPr>
          <p:cNvPr id="33" name="Image 32" descr="jdd_toilettes.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6111473" y="2427553"/>
            <a:ext cx="431999" cy="647998"/>
          </a:xfrm>
          <a:prstGeom prst="rect">
            <a:avLst/>
          </a:prstGeom>
        </p:spPr>
      </p:pic>
      <p:pic>
        <p:nvPicPr>
          <p:cNvPr id="34" name="Image 33" descr="jdd_parking_ssterrain.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8091262" y="2427554"/>
            <a:ext cx="431999" cy="647998"/>
          </a:xfrm>
          <a:prstGeom prst="rect">
            <a:avLst/>
          </a:prstGeom>
        </p:spPr>
      </p:pic>
      <p:pic>
        <p:nvPicPr>
          <p:cNvPr id="35" name="Image 34" descr="jdd_pharmacie.png"/>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7596314" y="2427554"/>
            <a:ext cx="431999" cy="647998"/>
          </a:xfrm>
          <a:prstGeom prst="rect">
            <a:avLst/>
          </a:prstGeom>
        </p:spPr>
      </p:pic>
      <p:pic>
        <p:nvPicPr>
          <p:cNvPr id="36" name="Image 35" descr="jdd_police.pn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606420" y="2427553"/>
            <a:ext cx="431999" cy="647998"/>
          </a:xfrm>
          <a:prstGeom prst="rect">
            <a:avLst/>
          </a:prstGeom>
        </p:spPr>
      </p:pic>
      <p:sp>
        <p:nvSpPr>
          <p:cNvPr id="51" name="Bulle rectangulaire à coins arrondis 50"/>
          <p:cNvSpPr/>
          <p:nvPr/>
        </p:nvSpPr>
        <p:spPr>
          <a:xfrm>
            <a:off x="500731" y="5150729"/>
            <a:ext cx="1868993" cy="1268451"/>
          </a:xfrm>
          <a:prstGeom prst="wedgeRoundRectCallout">
            <a:avLst>
              <a:gd name="adj1" fmla="val 42658"/>
              <a:gd name="adj2" fmla="val -77623"/>
              <a:gd name="adj3" fmla="val 16667"/>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Image 36" descr="jdd_wifi.pn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7101367" y="2427553"/>
            <a:ext cx="431999" cy="647998"/>
          </a:xfrm>
          <a:prstGeom prst="rect">
            <a:avLst/>
          </a:prstGeom>
        </p:spPr>
      </p:pic>
      <p:pic>
        <p:nvPicPr>
          <p:cNvPr id="38" name="Image 37" descr="jdd_poste.png"/>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2369724" y="4495036"/>
            <a:ext cx="431999" cy="647998"/>
          </a:xfrm>
          <a:prstGeom prst="rect">
            <a:avLst/>
          </a:prstGeom>
        </p:spPr>
      </p:pic>
      <p:pic>
        <p:nvPicPr>
          <p:cNvPr id="39" name="Image 38" descr="jdd_biblio.png"/>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4565183" y="4495036"/>
            <a:ext cx="431999" cy="647998"/>
          </a:xfrm>
          <a:prstGeom prst="rect">
            <a:avLst/>
          </a:prstGeom>
        </p:spPr>
      </p:pic>
      <p:pic>
        <p:nvPicPr>
          <p:cNvPr id="40" name="Image 39" descr="jdd_livraison.png"/>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3391049" y="3260659"/>
            <a:ext cx="431999" cy="647998"/>
          </a:xfrm>
          <a:prstGeom prst="rect">
            <a:avLst/>
          </a:prstGeom>
        </p:spPr>
      </p:pic>
      <p:pic>
        <p:nvPicPr>
          <p:cNvPr id="41" name="Image 40" descr="logo ADT04.jpg"/>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336180" y="1491383"/>
            <a:ext cx="1132245" cy="417721"/>
          </a:xfrm>
          <a:prstGeom prst="rect">
            <a:avLst/>
          </a:prstGeom>
        </p:spPr>
      </p:pic>
      <p:pic>
        <p:nvPicPr>
          <p:cNvPr id="42" name="Image 41"/>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797747" y="1274182"/>
            <a:ext cx="780341" cy="534522"/>
          </a:xfrm>
          <a:prstGeom prst="rect">
            <a:avLst/>
          </a:prstGeom>
        </p:spPr>
      </p:pic>
      <p:pic>
        <p:nvPicPr>
          <p:cNvPr id="43" name="Image 42" descr="2014_MENESRlogo_cartouche_4L_no_encadre.jpg"/>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5492996" y="545816"/>
            <a:ext cx="958297" cy="790762"/>
          </a:xfrm>
          <a:prstGeom prst="rect">
            <a:avLst/>
          </a:prstGeom>
        </p:spPr>
      </p:pic>
      <p:pic>
        <p:nvPicPr>
          <p:cNvPr id="44" name="Image 43"/>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363970" y="980392"/>
            <a:ext cx="346092" cy="469825"/>
          </a:xfrm>
          <a:prstGeom prst="rect">
            <a:avLst/>
          </a:prstGeom>
        </p:spPr>
      </p:pic>
      <p:pic>
        <p:nvPicPr>
          <p:cNvPr id="45" name="Image 44"/>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399425" y="2780749"/>
            <a:ext cx="945744" cy="337946"/>
          </a:xfrm>
          <a:prstGeom prst="rect">
            <a:avLst/>
          </a:prstGeom>
        </p:spPr>
      </p:pic>
      <p:pic>
        <p:nvPicPr>
          <p:cNvPr id="46" name="Image 45"/>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641521" y="3316589"/>
            <a:ext cx="1027505" cy="445252"/>
          </a:xfrm>
          <a:prstGeom prst="rect">
            <a:avLst/>
          </a:prstGeom>
        </p:spPr>
      </p:pic>
      <p:pic>
        <p:nvPicPr>
          <p:cNvPr id="47" name="Picture 9"/>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832761" y="1046184"/>
            <a:ext cx="906329" cy="300568"/>
          </a:xfrm>
          <a:prstGeom prst="rect">
            <a:avLst/>
          </a:prstGeom>
        </p:spPr>
      </p:pic>
      <p:pic>
        <p:nvPicPr>
          <p:cNvPr id="48" name="Image 47"/>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905621" y="5270767"/>
            <a:ext cx="945113" cy="245902"/>
          </a:xfrm>
          <a:prstGeom prst="rect">
            <a:avLst/>
          </a:prstGeom>
        </p:spPr>
      </p:pic>
      <p:pic>
        <p:nvPicPr>
          <p:cNvPr id="49" name="Image 48"/>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573651" y="5635115"/>
            <a:ext cx="1709832" cy="213150"/>
          </a:xfrm>
          <a:prstGeom prst="rect">
            <a:avLst/>
          </a:prstGeom>
        </p:spPr>
      </p:pic>
      <p:pic>
        <p:nvPicPr>
          <p:cNvPr id="50" name="Image 49"/>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6629997" y="1386666"/>
            <a:ext cx="439635" cy="591368"/>
          </a:xfrm>
          <a:prstGeom prst="rect">
            <a:avLst/>
          </a:prstGeom>
        </p:spPr>
      </p:pic>
      <p:pic>
        <p:nvPicPr>
          <p:cNvPr id="54" name="Image 53"/>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1772533" y="1434012"/>
            <a:ext cx="908540" cy="410977"/>
          </a:xfrm>
          <a:prstGeom prst="rect">
            <a:avLst/>
          </a:prstGeom>
        </p:spPr>
      </p:pic>
      <p:pic>
        <p:nvPicPr>
          <p:cNvPr id="19" name="Image 18" descr="le-groupe-la-poste_2L_RVB.jp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1127875" y="5900198"/>
            <a:ext cx="749311" cy="390207"/>
          </a:xfrm>
          <a:prstGeom prst="rect">
            <a:avLst/>
          </a:prstGeom>
        </p:spPr>
      </p:pic>
      <p:pic>
        <p:nvPicPr>
          <p:cNvPr id="52" name="Image 51"/>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7340374" y="1696973"/>
            <a:ext cx="1254285" cy="325545"/>
          </a:xfrm>
          <a:prstGeom prst="rect">
            <a:avLst/>
          </a:prstGeom>
        </p:spPr>
      </p:pic>
      <p:pic>
        <p:nvPicPr>
          <p:cNvPr id="53" name="Image 52"/>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4640134" y="1336578"/>
            <a:ext cx="503266" cy="644181"/>
          </a:xfrm>
          <a:prstGeom prst="rect">
            <a:avLst/>
          </a:prstGeom>
        </p:spPr>
      </p:pic>
      <p:pic>
        <p:nvPicPr>
          <p:cNvPr id="16" name="Image 15" descr="logo-m2o-city.jpg"/>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861414" y="877526"/>
            <a:ext cx="888651" cy="278247"/>
          </a:xfrm>
          <a:prstGeom prst="rect">
            <a:avLst/>
          </a:prstGeom>
        </p:spPr>
      </p:pic>
      <p:sp>
        <p:nvSpPr>
          <p:cNvPr id="55" name="Rectangle 54"/>
          <p:cNvSpPr/>
          <p:nvPr/>
        </p:nvSpPr>
        <p:spPr>
          <a:xfrm>
            <a:off x="4126889" y="3122761"/>
            <a:ext cx="5017111" cy="1440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Light"/>
                <a:cs typeface="Helvetica Light"/>
              </a:rPr>
              <a:t>They use</a:t>
            </a:r>
            <a:r>
              <a:rPr lang="en-US" sz="3200" dirty="0">
                <a:latin typeface="Helvetica Light"/>
                <a:cs typeface="Helvetica Light"/>
              </a:rPr>
              <a:t> </a:t>
            </a:r>
            <a:r>
              <a:rPr lang="en-US" sz="3200" dirty="0" err="1" smtClean="0">
                <a:latin typeface="Helvetica Light"/>
                <a:cs typeface="Helvetica Light"/>
              </a:rPr>
              <a:t>OpenDataSoft</a:t>
            </a:r>
            <a:r>
              <a:rPr lang="en-US" sz="3200" dirty="0" smtClean="0">
                <a:latin typeface="Helvetica Light"/>
                <a:cs typeface="Helvetica Light"/>
              </a:rPr>
              <a:t>…</a:t>
            </a:r>
            <a:endParaRPr lang="en-US" sz="3200" dirty="0">
              <a:latin typeface="Helvetica Light"/>
              <a:cs typeface="Helvetica Light"/>
            </a:endParaRPr>
          </a:p>
        </p:txBody>
      </p:sp>
    </p:spTree>
    <p:extLst>
      <p:ext uri="{BB962C8B-B14F-4D97-AF65-F5344CB8AC3E}">
        <p14:creationId xmlns:p14="http://schemas.microsoft.com/office/powerpoint/2010/main" val="1365434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a:xfrm>
            <a:off x="298693" y="611680"/>
            <a:ext cx="8229600" cy="71811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rgbClr val="083A5F"/>
                </a:solidFill>
                <a:latin typeface="Helvetica Neue Light"/>
                <a:ea typeface="+mj-ea"/>
                <a:cs typeface="Helvetica Neue Light"/>
              </a:defRPr>
            </a:lvl1pPr>
          </a:lstStyle>
          <a:p>
            <a:pPr algn="l"/>
            <a:r>
              <a:rPr lang="en-US" sz="3600" b="1" dirty="0" smtClean="0">
                <a:solidFill>
                  <a:schemeClr val="tx1"/>
                </a:solidFill>
                <a:latin typeface="+mj-lt"/>
              </a:rPr>
              <a:t>Data Hubs</a:t>
            </a:r>
            <a:endParaRPr lang="en-US" sz="3600" b="1" dirty="0">
              <a:solidFill>
                <a:schemeClr val="tx1"/>
              </a:solidFill>
              <a:latin typeface="+mj-lt"/>
            </a:endParaRPr>
          </a:p>
        </p:txBody>
      </p:sp>
      <p:sp>
        <p:nvSpPr>
          <p:cNvPr id="11" name="Espace réservé du contenu 2"/>
          <p:cNvSpPr txBox="1">
            <a:spLocks/>
          </p:cNvSpPr>
          <p:nvPr/>
        </p:nvSpPr>
        <p:spPr>
          <a:xfrm>
            <a:off x="298694" y="1300904"/>
            <a:ext cx="4750364" cy="52748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SzPct val="50000"/>
              <a:buFont typeface="Arial"/>
              <a:buChar char="•"/>
              <a:defRPr sz="3200" b="0" i="0" kern="1200">
                <a:solidFill>
                  <a:srgbClr val="083A5F"/>
                </a:solidFill>
                <a:latin typeface="Helvetica Neue Light"/>
                <a:ea typeface="+mn-ea"/>
                <a:cs typeface="Helvetica Neue Light"/>
              </a:defRPr>
            </a:lvl1pPr>
            <a:lvl2pPr marL="742950" indent="-285750" algn="l" defTabSz="457200" rtl="0" eaLnBrk="1" latinLnBrk="0" hangingPunct="1">
              <a:spcBef>
                <a:spcPct val="20000"/>
              </a:spcBef>
              <a:buSzPct val="50000"/>
              <a:buFont typeface="Arial"/>
              <a:buChar char="–"/>
              <a:defRPr sz="2800" b="0" i="0" kern="1200">
                <a:solidFill>
                  <a:srgbClr val="083A5F"/>
                </a:solidFill>
                <a:latin typeface="Helvetica Neue Light"/>
                <a:ea typeface="+mn-ea"/>
                <a:cs typeface="Helvetica Neue Light"/>
              </a:defRPr>
            </a:lvl2pPr>
            <a:lvl3pPr marL="1143000" indent="-228600" algn="l" defTabSz="457200" rtl="0" eaLnBrk="1" latinLnBrk="0" hangingPunct="1">
              <a:spcBef>
                <a:spcPct val="20000"/>
              </a:spcBef>
              <a:buSzPct val="50000"/>
              <a:buFont typeface="Arial"/>
              <a:buChar char="•"/>
              <a:defRPr sz="2400" b="0" i="0" kern="1200">
                <a:solidFill>
                  <a:srgbClr val="083A5F"/>
                </a:solidFill>
                <a:latin typeface="Helvetica Neue Light"/>
                <a:ea typeface="+mn-ea"/>
                <a:cs typeface="Helvetica Neue Light"/>
              </a:defRPr>
            </a:lvl3pPr>
            <a:lvl4pPr marL="1600200" indent="-228600" algn="l" defTabSz="457200" rtl="0" eaLnBrk="1" latinLnBrk="0" hangingPunct="1">
              <a:spcBef>
                <a:spcPct val="20000"/>
              </a:spcBef>
              <a:buSzPct val="50000"/>
              <a:buFont typeface="Arial"/>
              <a:buChar char="–"/>
              <a:defRPr sz="2000" b="0" i="0" kern="1200">
                <a:solidFill>
                  <a:srgbClr val="083A5F"/>
                </a:solidFill>
                <a:latin typeface="Helvetica Neue Light"/>
                <a:ea typeface="+mn-ea"/>
                <a:cs typeface="Helvetica Neue Light"/>
              </a:defRPr>
            </a:lvl4pPr>
            <a:lvl5pPr marL="2057400" indent="-228600" algn="l" defTabSz="457200" rtl="0" eaLnBrk="1" latinLnBrk="0" hangingPunct="1">
              <a:spcBef>
                <a:spcPct val="20000"/>
              </a:spcBef>
              <a:buSzPct val="50000"/>
              <a:buFont typeface="Arial"/>
              <a:buChar char="»"/>
              <a:defRPr sz="2000" b="0" i="0" kern="1200">
                <a:solidFill>
                  <a:srgbClr val="083A5F"/>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solidFill>
                  <a:schemeClr val="tx1"/>
                </a:solidFill>
                <a:latin typeface="+mn-lt"/>
              </a:rPr>
              <a:t>All data in one place for easier sharing with dedicated ecosystems (public administrations, transportation companies, utilities)</a:t>
            </a:r>
          </a:p>
          <a:p>
            <a:r>
              <a:rPr lang="en-US" sz="2000" dirty="0" smtClean="0">
                <a:solidFill>
                  <a:schemeClr val="tx1"/>
                </a:solidFill>
                <a:latin typeface="+mn-lt"/>
              </a:rPr>
              <a:t>City Dashboards to monitor urban data through visualizations </a:t>
            </a:r>
            <a:br>
              <a:rPr lang="en-US" sz="2000" dirty="0" smtClean="0">
                <a:solidFill>
                  <a:schemeClr val="tx1"/>
                </a:solidFill>
                <a:latin typeface="+mn-lt"/>
              </a:rPr>
            </a:br>
            <a:r>
              <a:rPr lang="en-US" sz="2000" dirty="0" smtClean="0">
                <a:solidFill>
                  <a:schemeClr val="tx1"/>
                </a:solidFill>
                <a:latin typeface="+mn-lt"/>
              </a:rPr>
              <a:t>(maps, charts &amp; graphs, galleries)</a:t>
            </a:r>
          </a:p>
          <a:p>
            <a:r>
              <a:rPr lang="en-US" sz="2000" dirty="0" smtClean="0">
                <a:solidFill>
                  <a:schemeClr val="tx1"/>
                </a:solidFill>
                <a:latin typeface="+mn-lt"/>
              </a:rPr>
              <a:t>Fine</a:t>
            </a:r>
            <a:r>
              <a:rPr lang="en-US" sz="2000" dirty="0">
                <a:solidFill>
                  <a:schemeClr val="tx1"/>
                </a:solidFill>
                <a:latin typeface="+mn-lt"/>
              </a:rPr>
              <a:t>-tuned security </a:t>
            </a:r>
            <a:r>
              <a:rPr lang="en-US" sz="2000" dirty="0" smtClean="0">
                <a:solidFill>
                  <a:schemeClr val="tx1"/>
                </a:solidFill>
                <a:latin typeface="+mn-lt"/>
              </a:rPr>
              <a:t>rules</a:t>
            </a:r>
          </a:p>
          <a:p>
            <a:r>
              <a:rPr lang="en-US" sz="2000" dirty="0" smtClean="0">
                <a:solidFill>
                  <a:schemeClr val="tx1"/>
                </a:solidFill>
                <a:latin typeface="+mn-lt"/>
              </a:rPr>
              <a:t>APIs optimizing data reuse</a:t>
            </a:r>
          </a:p>
          <a:p>
            <a:r>
              <a:rPr lang="en-US" sz="2000" dirty="0" smtClean="0">
                <a:solidFill>
                  <a:schemeClr val="tx1"/>
                </a:solidFill>
                <a:latin typeface="+mn-lt"/>
              </a:rPr>
              <a:t>Data Federation features (including data coming from Open Data portals powered by </a:t>
            </a:r>
            <a:r>
              <a:rPr lang="en-US" sz="2000" dirty="0" err="1" smtClean="0">
                <a:solidFill>
                  <a:schemeClr val="tx1"/>
                </a:solidFill>
                <a:latin typeface="+mn-lt"/>
              </a:rPr>
              <a:t>OpenDataSoft</a:t>
            </a:r>
            <a:r>
              <a:rPr lang="en-US" sz="2000" dirty="0" smtClean="0">
                <a:solidFill>
                  <a:schemeClr val="tx1"/>
                </a:solidFill>
                <a:latin typeface="+mn-lt"/>
              </a:rPr>
              <a:t>)</a:t>
            </a:r>
          </a:p>
        </p:txBody>
      </p:sp>
      <p:pic>
        <p:nvPicPr>
          <p:cNvPr id="7" name="Image 6" descr="logo-m2o-city.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7021" y="2046514"/>
            <a:ext cx="1680046" cy="526041"/>
          </a:xfrm>
          <a:prstGeom prst="rect">
            <a:avLst/>
          </a:prstGeom>
        </p:spPr>
      </p:pic>
      <p:pic>
        <p:nvPicPr>
          <p:cNvPr id="2" name="Image 1" descr="keolis_canaltp.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35858" y="501877"/>
            <a:ext cx="1644803" cy="1098357"/>
          </a:xfrm>
          <a:prstGeom prst="rect">
            <a:avLst/>
          </a:prstGeom>
        </p:spPr>
      </p:pic>
      <p:pic>
        <p:nvPicPr>
          <p:cNvPr id="9" name="Image 8" descr="ratp.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54187" y="1782607"/>
            <a:ext cx="932112" cy="1131629"/>
          </a:xfrm>
          <a:prstGeom prst="rect">
            <a:avLst/>
          </a:prstGeom>
        </p:spPr>
      </p:pic>
      <p:grpSp>
        <p:nvGrpSpPr>
          <p:cNvPr id="3" name="Group 2"/>
          <p:cNvGrpSpPr/>
          <p:nvPr/>
        </p:nvGrpSpPr>
        <p:grpSpPr>
          <a:xfrm>
            <a:off x="5221110" y="3084300"/>
            <a:ext cx="3644072" cy="2727262"/>
            <a:chOff x="5221110" y="3084300"/>
            <a:chExt cx="3644072" cy="2727262"/>
          </a:xfrm>
        </p:grpSpPr>
        <p:pic>
          <p:nvPicPr>
            <p:cNvPr id="12" name="Image 11" descr="Buildings-Street-Night-Lights-768x1366.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53952" y="3109043"/>
              <a:ext cx="1660565" cy="124542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pic>
        <p:pic>
          <p:nvPicPr>
            <p:cNvPr id="13" name="Image 12" descr="o-TAP-WATER-facebook.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21110" y="4549274"/>
              <a:ext cx="1659995" cy="1244997"/>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pic>
        <p:pic>
          <p:nvPicPr>
            <p:cNvPr id="14" name="Image 13" descr="chicagogarbagetruck.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04617" y="3084300"/>
              <a:ext cx="1660565" cy="124542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pic>
        <p:pic>
          <p:nvPicPr>
            <p:cNvPr id="15" name="Image 14" descr="adventist-media-productions-013-press.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201997" y="4566702"/>
              <a:ext cx="1659813" cy="1244860"/>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pic>
      </p:grpSp>
      <p:pic>
        <p:nvPicPr>
          <p:cNvPr id="6" name="Image 5" descr="suez-lyonnaise-eaux.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049058" y="496522"/>
            <a:ext cx="1595435" cy="1091278"/>
          </a:xfrm>
          <a:prstGeom prst="rect">
            <a:avLst/>
          </a:prstGeom>
        </p:spPr>
      </p:pic>
    </p:spTree>
    <p:extLst>
      <p:ext uri="{BB962C8B-B14F-4D97-AF65-F5344CB8AC3E}">
        <p14:creationId xmlns:p14="http://schemas.microsoft.com/office/powerpoint/2010/main" val="1806481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59" y="825066"/>
            <a:ext cx="7886700" cy="945125"/>
          </a:xfrm>
        </p:spPr>
        <p:txBody>
          <a:bodyPr>
            <a:normAutofit/>
          </a:bodyPr>
          <a:lstStyle/>
          <a:p>
            <a:r>
              <a:rPr lang="en-US" sz="3600" b="1" dirty="0" smtClean="0"/>
              <a:t>Early Thinking on Data Sets</a:t>
            </a:r>
            <a:endParaRPr lang="en-US" sz="3600" b="1" dirty="0"/>
          </a:p>
        </p:txBody>
      </p:sp>
      <p:sp>
        <p:nvSpPr>
          <p:cNvPr id="3" name="Content Placeholder 2"/>
          <p:cNvSpPr>
            <a:spLocks noGrp="1"/>
          </p:cNvSpPr>
          <p:nvPr>
            <p:ph idx="1"/>
          </p:nvPr>
        </p:nvSpPr>
        <p:spPr/>
        <p:txBody>
          <a:bodyPr/>
          <a:lstStyle/>
          <a:p>
            <a:r>
              <a:rPr lang="en-US" dirty="0" smtClean="0"/>
              <a:t>Map data sets to strategic plan and intended business outcomes.</a:t>
            </a:r>
          </a:p>
          <a:p>
            <a:r>
              <a:rPr lang="en-US" dirty="0" smtClean="0"/>
              <a:t>Increase confidence of residents in government</a:t>
            </a:r>
          </a:p>
          <a:p>
            <a:r>
              <a:rPr lang="en-US" dirty="0" smtClean="0"/>
              <a:t>Data sets shared with intermediaries such as journalists, the faith community, the academic community </a:t>
            </a:r>
            <a:endParaRPr lang="en-US" dirty="0"/>
          </a:p>
        </p:txBody>
      </p:sp>
      <p:grpSp>
        <p:nvGrpSpPr>
          <p:cNvPr id="4" name="Group 3"/>
          <p:cNvGrpSpPr/>
          <p:nvPr/>
        </p:nvGrpSpPr>
        <p:grpSpPr>
          <a:xfrm>
            <a:off x="251559" y="116976"/>
            <a:ext cx="8764622" cy="652656"/>
            <a:chOff x="251559" y="116976"/>
            <a:chExt cx="8764622" cy="652656"/>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6" name="Straight Connector 5"/>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99736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59" y="769632"/>
            <a:ext cx="7886700" cy="718956"/>
          </a:xfrm>
        </p:spPr>
        <p:txBody>
          <a:bodyPr>
            <a:normAutofit/>
          </a:bodyPr>
          <a:lstStyle/>
          <a:p>
            <a:r>
              <a:rPr lang="en-US" sz="3600" b="1" dirty="0" smtClean="0"/>
              <a:t>Convening a Community</a:t>
            </a:r>
            <a:endParaRPr lang="en-US" sz="3600" b="1" dirty="0"/>
          </a:p>
        </p:txBody>
      </p:sp>
      <p:pic>
        <p:nvPicPr>
          <p:cNvPr id="4" name="Content Placeholder 3"/>
          <p:cNvPicPr>
            <a:picLocks noGrp="1" noChangeAspect="1"/>
          </p:cNvPicPr>
          <p:nvPr>
            <p:ph idx="1"/>
          </p:nvPr>
        </p:nvPicPr>
        <p:blipFill>
          <a:blip r:embed="rId3"/>
          <a:stretch>
            <a:fillRect/>
          </a:stretch>
        </p:blipFill>
        <p:spPr>
          <a:xfrm>
            <a:off x="1521453" y="1422288"/>
            <a:ext cx="6055092" cy="4035719"/>
          </a:xfrm>
        </p:spPr>
      </p:pic>
      <p:grpSp>
        <p:nvGrpSpPr>
          <p:cNvPr id="5" name="Group 4"/>
          <p:cNvGrpSpPr/>
          <p:nvPr/>
        </p:nvGrpSpPr>
        <p:grpSpPr>
          <a:xfrm>
            <a:off x="251559" y="116976"/>
            <a:ext cx="8764622" cy="652656"/>
            <a:chOff x="251559" y="116976"/>
            <a:chExt cx="8764622" cy="652656"/>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7" name="Straight Connector 6"/>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266483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34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sharpenSoften amount="-44000"/>
                    </a14:imgEffect>
                    <a14:imgEffect>
                      <a14:brightnessContrast bright="11000" contrast="-22000"/>
                    </a14:imgEffect>
                  </a14:imgLayer>
                </a14:imgProps>
              </a:ext>
              <a:ext uri="{28A0092B-C50C-407E-A947-70E740481C1C}">
                <a14:useLocalDpi xmlns:a14="http://schemas.microsoft.com/office/drawing/2010/main" val="0"/>
              </a:ext>
            </a:extLst>
          </a:blip>
          <a:srcRect l="37196" t="12230" r="3097" b="16547"/>
          <a:stretch/>
        </p:blipFill>
        <p:spPr>
          <a:xfrm>
            <a:off x="210879" y="1150735"/>
            <a:ext cx="9055510" cy="4006556"/>
          </a:xfrm>
          <a:prstGeom prst="rect">
            <a:avLst/>
          </a:prstGeom>
          <a:noFill/>
          <a:effectLst>
            <a:softEdge rad="165100"/>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885" y="4133126"/>
            <a:ext cx="1796225" cy="134716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5460" y="1520757"/>
            <a:ext cx="1675654" cy="108498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886" y="2539298"/>
            <a:ext cx="934047" cy="1229430"/>
          </a:xfrm>
          <a:prstGeom prst="rect">
            <a:avLst/>
          </a:prstGeom>
        </p:spPr>
      </p:pic>
      <p:sp>
        <p:nvSpPr>
          <p:cNvPr id="11" name="Title 10"/>
          <p:cNvSpPr>
            <a:spLocks noGrp="1"/>
          </p:cNvSpPr>
          <p:nvPr>
            <p:ph type="title" idx="4294967295"/>
          </p:nvPr>
        </p:nvSpPr>
        <p:spPr>
          <a:xfrm>
            <a:off x="441502" y="711024"/>
            <a:ext cx="8388485" cy="570857"/>
          </a:xfrm>
        </p:spPr>
        <p:txBody>
          <a:bodyPr>
            <a:normAutofit fontScale="90000"/>
          </a:bodyPr>
          <a:lstStyle/>
          <a:p>
            <a:pPr algn="ctr"/>
            <a:r>
              <a:rPr lang="en-US" b="1" dirty="0" smtClean="0"/>
              <a:t>Thank You!</a:t>
            </a:r>
            <a:endParaRPr lang="en-US" b="1"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0939" y="4056894"/>
            <a:ext cx="2462575" cy="1846931"/>
          </a:xfrm>
          <a:prstGeom prst="rect">
            <a:avLst/>
          </a:prstGeom>
        </p:spPr>
      </p:pic>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r="12035"/>
          <a:stretch/>
        </p:blipFill>
        <p:spPr>
          <a:xfrm>
            <a:off x="1963936" y="2806253"/>
            <a:ext cx="5136911" cy="1105198"/>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5199" y="3815929"/>
            <a:ext cx="1366092" cy="1487138"/>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33805" y="1477839"/>
            <a:ext cx="1358333" cy="1328414"/>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15895" y="2918447"/>
            <a:ext cx="1327959" cy="54778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2082" y="4154462"/>
            <a:ext cx="1224065" cy="1224065"/>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0075" y="1750474"/>
            <a:ext cx="1995334" cy="761954"/>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91048" y="1570337"/>
            <a:ext cx="1462810" cy="862336"/>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69024" y="5330292"/>
            <a:ext cx="1339221" cy="525298"/>
          </a:xfrm>
          <a:prstGeom prst="rect">
            <a:avLst/>
          </a:prstGeom>
        </p:spPr>
      </p:pic>
    </p:spTree>
    <p:extLst>
      <p:ext uri="{BB962C8B-B14F-4D97-AF65-F5344CB8AC3E}">
        <p14:creationId xmlns:p14="http://schemas.microsoft.com/office/powerpoint/2010/main" val="42504151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8650" y="365126"/>
            <a:ext cx="7886700" cy="1325563"/>
          </a:xfrm>
        </p:spPr>
        <p:txBody>
          <a:bodyPr/>
          <a:lstStyle/>
          <a:p>
            <a:pPr algn="ctr"/>
            <a:r>
              <a:rPr lang="en-US" dirty="0" smtClean="0"/>
              <a:t>BLANK SLIDE</a:t>
            </a:r>
            <a:endParaRPr lang="en-US" dirty="0"/>
          </a:p>
        </p:txBody>
      </p:sp>
    </p:spTree>
    <p:extLst>
      <p:ext uri="{BB962C8B-B14F-4D97-AF65-F5344CB8AC3E}">
        <p14:creationId xmlns:p14="http://schemas.microsoft.com/office/powerpoint/2010/main" val="28400885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59" y="1062122"/>
            <a:ext cx="7886700" cy="756664"/>
          </a:xfrm>
        </p:spPr>
        <p:txBody>
          <a:bodyPr>
            <a:normAutofit/>
          </a:bodyPr>
          <a:lstStyle/>
          <a:p>
            <a:r>
              <a:rPr lang="en-US" sz="3600" b="1" dirty="0" smtClean="0"/>
              <a:t>Footnotes and Credits</a:t>
            </a:r>
            <a:endParaRPr lang="en-US" sz="3600" b="1" dirty="0"/>
          </a:p>
        </p:txBody>
      </p:sp>
      <p:sp>
        <p:nvSpPr>
          <p:cNvPr id="3" name="TextBox 2"/>
          <p:cNvSpPr txBox="1"/>
          <p:nvPr/>
        </p:nvSpPr>
        <p:spPr>
          <a:xfrm>
            <a:off x="443060" y="1998483"/>
            <a:ext cx="8072290" cy="2154436"/>
          </a:xfrm>
          <a:prstGeom prst="rect">
            <a:avLst/>
          </a:prstGeom>
          <a:noFill/>
        </p:spPr>
        <p:txBody>
          <a:bodyPr wrap="square" rtlCol="0">
            <a:spAutoFit/>
          </a:bodyPr>
          <a:lstStyle/>
          <a:p>
            <a:r>
              <a:rPr lang="en-US" sz="2000" dirty="0" smtClean="0"/>
              <a:t>*</a:t>
            </a:r>
            <a:r>
              <a:rPr lang="en-US" sz="2000" dirty="0" err="1" smtClean="0"/>
              <a:t>AccessNC</a:t>
            </a:r>
            <a:r>
              <a:rPr lang="en-US" sz="2000" dirty="0" smtClean="0"/>
              <a:t> </a:t>
            </a:r>
            <a:r>
              <a:rPr lang="en-US" sz="2000" dirty="0" err="1" smtClean="0"/>
              <a:t>Dept</a:t>
            </a:r>
            <a:r>
              <a:rPr lang="en-US" sz="2000" dirty="0" smtClean="0"/>
              <a:t> of Commerce</a:t>
            </a:r>
          </a:p>
          <a:p>
            <a:endParaRPr lang="en-US" sz="2000" dirty="0"/>
          </a:p>
          <a:p>
            <a:r>
              <a:rPr lang="en-US" sz="2000" dirty="0"/>
              <a:t>http://fourtheconomy.com/national-fourth-economy-community-index-lists-top-10-large-sized-counties-for-2013/</a:t>
            </a:r>
            <a:endParaRPr lang="en-US" sz="2000" dirty="0" smtClean="0"/>
          </a:p>
          <a:p>
            <a:endParaRPr lang="en-US" dirty="0"/>
          </a:p>
          <a:p>
            <a:endParaRPr lang="en-US" dirty="0" smtClean="0"/>
          </a:p>
          <a:p>
            <a:endParaRPr lang="en-US" dirty="0"/>
          </a:p>
        </p:txBody>
      </p:sp>
      <p:grpSp>
        <p:nvGrpSpPr>
          <p:cNvPr id="4" name="Group 3"/>
          <p:cNvGrpSpPr/>
          <p:nvPr/>
        </p:nvGrpSpPr>
        <p:grpSpPr>
          <a:xfrm>
            <a:off x="251559" y="116976"/>
            <a:ext cx="8764622" cy="652656"/>
            <a:chOff x="251559" y="116976"/>
            <a:chExt cx="8764622" cy="652656"/>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6" name="Straight Connector 5"/>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0337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a:xfrm>
            <a:off x="251559" y="570271"/>
            <a:ext cx="8643169" cy="1325563"/>
          </a:xfrm>
        </p:spPr>
        <p:txBody>
          <a:bodyPr>
            <a:normAutofit/>
          </a:bodyPr>
          <a:lstStyle/>
          <a:p>
            <a:pPr eaLnBrk="1" hangingPunct="1"/>
            <a:r>
              <a:rPr lang="en-US" altLang="en-US" sz="3600" b="1" dirty="0" smtClean="0">
                <a:solidFill>
                  <a:srgbClr val="000000"/>
                </a:solidFill>
              </a:rPr>
              <a:t>Durham City and County:  Unique Challenges</a:t>
            </a:r>
            <a:endParaRPr lang="en-US" altLang="en-US" sz="3600" b="1" dirty="0" smtClean="0"/>
          </a:p>
        </p:txBody>
      </p:sp>
      <p:sp>
        <p:nvSpPr>
          <p:cNvPr id="5123" name="Content Placeholder 2"/>
          <p:cNvSpPr>
            <a:spLocks noGrp="1"/>
          </p:cNvSpPr>
          <p:nvPr>
            <p:ph idx="1"/>
          </p:nvPr>
        </p:nvSpPr>
        <p:spPr>
          <a:xfrm>
            <a:off x="251559" y="1396181"/>
            <a:ext cx="8263791" cy="4136516"/>
          </a:xfrm>
        </p:spPr>
        <p:txBody>
          <a:bodyPr>
            <a:normAutofit fontScale="92500" lnSpcReduction="10000"/>
          </a:bodyPr>
          <a:lstStyle/>
          <a:p>
            <a:pPr eaLnBrk="1" hangingPunct="1">
              <a:buFont typeface="Wingdings" panose="05000000000000000000" pitchFamily="2" charset="2"/>
              <a:buChar char="§"/>
            </a:pPr>
            <a:endParaRPr lang="en-US" altLang="en-US" sz="1200" dirty="0" smtClean="0"/>
          </a:p>
          <a:p>
            <a:pPr marL="457200" lvl="1" indent="0">
              <a:buNone/>
            </a:pPr>
            <a:r>
              <a:rPr lang="en-US" altLang="en-US" sz="2800" dirty="0" smtClean="0"/>
              <a:t>Durham Challenges – Example: Poverty/Education and Widening Gaps Between “Haves and Have </a:t>
            </a:r>
            <a:r>
              <a:rPr lang="en-US" altLang="en-US" sz="2800" dirty="0" err="1" smtClean="0"/>
              <a:t>Nots</a:t>
            </a:r>
            <a:r>
              <a:rPr lang="en-US" altLang="en-US" sz="2800" dirty="0" smtClean="0"/>
              <a:t>”</a:t>
            </a:r>
          </a:p>
          <a:p>
            <a:r>
              <a:rPr lang="en-US" altLang="en-US" sz="1500" dirty="0" smtClean="0"/>
              <a:t>Durham is home to the world-renowned Research Triangle Park (RTP), home of more than </a:t>
            </a:r>
            <a:r>
              <a:rPr lang="en-US" altLang="en-US" sz="1500" b="1" dirty="0" smtClean="0"/>
              <a:t>170 </a:t>
            </a:r>
            <a:r>
              <a:rPr lang="en-US" altLang="en-US" sz="1500" dirty="0" smtClean="0"/>
              <a:t>high tech companies, as well as a thriving entrepreneurial community.</a:t>
            </a:r>
          </a:p>
          <a:p>
            <a:pPr eaLnBrk="1" hangingPunct="1"/>
            <a:r>
              <a:rPr lang="en-US" altLang="en-US" sz="1500" dirty="0" smtClean="0"/>
              <a:t>Durham is distinguished by it’s high rate of educational attainment.  In Durham County, </a:t>
            </a:r>
            <a:r>
              <a:rPr lang="en-US" altLang="en-US" sz="1500" b="1" dirty="0" smtClean="0"/>
              <a:t>44.7%</a:t>
            </a:r>
            <a:r>
              <a:rPr lang="en-US" altLang="en-US" sz="1500" dirty="0" smtClean="0"/>
              <a:t> of adults over 25 years of age have obtained at least a bachelor’s degree.</a:t>
            </a:r>
          </a:p>
          <a:p>
            <a:r>
              <a:rPr lang="en-US" sz="1500" dirty="0"/>
              <a:t>Newsweek/Daily Beast  #1 “Smartest City” and #2 “Brainiest City”</a:t>
            </a:r>
          </a:p>
          <a:p>
            <a:pPr marL="0" indent="0" algn="ctr" eaLnBrk="1" hangingPunct="1">
              <a:buNone/>
            </a:pPr>
            <a:r>
              <a:rPr lang="en-US" altLang="en-US" sz="3500" dirty="0" smtClean="0"/>
              <a:t>YET</a:t>
            </a:r>
          </a:p>
          <a:p>
            <a:pPr>
              <a:lnSpc>
                <a:spcPct val="100000"/>
              </a:lnSpc>
            </a:pPr>
            <a:r>
              <a:rPr lang="en-US" altLang="en-US" sz="1500" dirty="0"/>
              <a:t>Of the </a:t>
            </a:r>
            <a:r>
              <a:rPr lang="en-US" altLang="en-US" sz="1500" b="1" dirty="0"/>
              <a:t>53 schools </a:t>
            </a:r>
            <a:r>
              <a:rPr lang="en-US" altLang="en-US" sz="1500" dirty="0"/>
              <a:t>in the Durham Public School system, </a:t>
            </a:r>
            <a:r>
              <a:rPr lang="en-US" altLang="en-US" sz="1500" b="1" dirty="0"/>
              <a:t>all but seven </a:t>
            </a:r>
            <a:r>
              <a:rPr lang="en-US" altLang="en-US" sz="1500" dirty="0"/>
              <a:t>received a C, D or F (Feb 2015) </a:t>
            </a:r>
          </a:p>
          <a:p>
            <a:pPr>
              <a:lnSpc>
                <a:spcPct val="100000"/>
              </a:lnSpc>
            </a:pPr>
            <a:r>
              <a:rPr lang="en-US" altLang="en-US" sz="1500" dirty="0"/>
              <a:t>Almost </a:t>
            </a:r>
            <a:r>
              <a:rPr lang="en-US" altLang="en-US" sz="1500" b="1" dirty="0"/>
              <a:t>65 percent </a:t>
            </a:r>
            <a:r>
              <a:rPr lang="en-US" altLang="en-US" sz="1500" dirty="0"/>
              <a:t>of DPS students receive free or reduced lunch, a common poverty indication.</a:t>
            </a:r>
          </a:p>
          <a:p>
            <a:pPr>
              <a:lnSpc>
                <a:spcPct val="100000"/>
              </a:lnSpc>
            </a:pPr>
            <a:r>
              <a:rPr lang="en-US" altLang="en-US" sz="1500" dirty="0"/>
              <a:t>(not open data sets!)</a:t>
            </a:r>
          </a:p>
          <a:p>
            <a:pPr marL="0" indent="0" algn="ctr">
              <a:lnSpc>
                <a:spcPct val="100000"/>
              </a:lnSpc>
              <a:buNone/>
            </a:pPr>
            <a:r>
              <a:rPr lang="en-US" altLang="en-US" sz="1500" b="1" i="1" dirty="0">
                <a:solidFill>
                  <a:srgbClr val="FF0000"/>
                </a:solidFill>
              </a:rPr>
              <a:t>Can Open Data be Utilized to Make a Difference in Solving the Gap?</a:t>
            </a:r>
          </a:p>
        </p:txBody>
      </p:sp>
      <p:grpSp>
        <p:nvGrpSpPr>
          <p:cNvPr id="4" name="Group 3"/>
          <p:cNvGrpSpPr/>
          <p:nvPr/>
        </p:nvGrpSpPr>
        <p:grpSpPr>
          <a:xfrm>
            <a:off x="251559" y="116976"/>
            <a:ext cx="8764622" cy="652656"/>
            <a:chOff x="251559" y="116976"/>
            <a:chExt cx="8764622" cy="652656"/>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6" name="Straight Connector 5"/>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83510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94" y="1843078"/>
            <a:ext cx="2524065" cy="1487952"/>
          </a:xfrm>
          <a:prstGeom prst="rect">
            <a:avLst/>
          </a:prstGeom>
        </p:spPr>
      </p:pic>
      <p:sp>
        <p:nvSpPr>
          <p:cNvPr id="6" name="Title 1"/>
          <p:cNvSpPr txBox="1">
            <a:spLocks/>
          </p:cNvSpPr>
          <p:nvPr/>
        </p:nvSpPr>
        <p:spPr>
          <a:xfrm>
            <a:off x="585672" y="635105"/>
            <a:ext cx="86431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smtClean="0">
                <a:solidFill>
                  <a:srgbClr val="000000"/>
                </a:solidFill>
              </a:rPr>
              <a:t>Durham City and County:  Unique Challenges</a:t>
            </a:r>
            <a:endParaRPr lang="en-US" altLang="en-US" sz="3600" b="1" dirty="0" smtClean="0"/>
          </a:p>
        </p:txBody>
      </p:sp>
      <p:sp>
        <p:nvSpPr>
          <p:cNvPr id="7" name="Rectangle 6"/>
          <p:cNvSpPr/>
          <p:nvPr/>
        </p:nvSpPr>
        <p:spPr>
          <a:xfrm>
            <a:off x="398194" y="3338674"/>
            <a:ext cx="2245525" cy="1200329"/>
          </a:xfrm>
          <a:prstGeom prst="rect">
            <a:avLst/>
          </a:prstGeom>
        </p:spPr>
        <p:txBody>
          <a:bodyPr wrap="square">
            <a:spAutoFit/>
          </a:bodyPr>
          <a:lstStyle/>
          <a:p>
            <a:r>
              <a:rPr lang="en-US" altLang="en-US" b="1" dirty="0"/>
              <a:t>44.7%</a:t>
            </a:r>
            <a:r>
              <a:rPr lang="en-US" altLang="en-US" dirty="0"/>
              <a:t> of adults over 25 years of age have obtained at least a bachelor’s degree</a:t>
            </a:r>
            <a:endParaRPr lang="en-US" dirty="0"/>
          </a:p>
        </p:txBody>
      </p:sp>
    </p:spTree>
    <p:extLst>
      <p:ext uri="{BB962C8B-B14F-4D97-AF65-F5344CB8AC3E}">
        <p14:creationId xmlns:p14="http://schemas.microsoft.com/office/powerpoint/2010/main" val="40216553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98003" y="1661433"/>
            <a:ext cx="5747994" cy="637577"/>
          </a:xfrm>
        </p:spPr>
        <p:txBody>
          <a:bodyPr>
            <a:normAutofit fontScale="90000"/>
          </a:bodyPr>
          <a:lstStyle/>
          <a:p>
            <a:pPr algn="l"/>
            <a:r>
              <a:rPr lang="en-US" sz="3600" b="1" dirty="0">
                <a:solidFill>
                  <a:srgbClr val="000000"/>
                </a:solidFill>
              </a:rPr>
              <a:t>City/County </a:t>
            </a:r>
            <a:r>
              <a:rPr lang="en-US" sz="3600" b="1" dirty="0" smtClean="0">
                <a:solidFill>
                  <a:srgbClr val="000000"/>
                </a:solidFill>
              </a:rPr>
              <a:t>of Durham Overview</a:t>
            </a:r>
            <a:endParaRPr lang="en-US" sz="3600" b="1" dirty="0">
              <a:solidFill>
                <a:srgbClr val="000000"/>
              </a:solidFill>
            </a:endParaRPr>
          </a:p>
        </p:txBody>
      </p:sp>
      <p:sp>
        <p:nvSpPr>
          <p:cNvPr id="5" name="Subtitle 4"/>
          <p:cNvSpPr>
            <a:spLocks noGrp="1"/>
          </p:cNvSpPr>
          <p:nvPr>
            <p:ph type="subTitle" idx="1"/>
          </p:nvPr>
        </p:nvSpPr>
        <p:spPr>
          <a:xfrm>
            <a:off x="1143000" y="3064230"/>
            <a:ext cx="6858000" cy="1655762"/>
          </a:xfrm>
        </p:spPr>
        <p:txBody>
          <a:bodyPr/>
          <a:lstStyle/>
          <a:p>
            <a:r>
              <a:rPr lang="en-US" dirty="0" smtClean="0"/>
              <a:t>Greg Marrow</a:t>
            </a:r>
            <a:endParaRPr lang="en-US" dirty="0" smtClean="0"/>
          </a:p>
          <a:p>
            <a:r>
              <a:rPr lang="en-US" dirty="0" smtClean="0"/>
              <a:t>Chief Information Officer</a:t>
            </a:r>
          </a:p>
          <a:p>
            <a:r>
              <a:rPr lang="en-US" dirty="0" smtClean="0"/>
              <a:t>Durham County</a:t>
            </a:r>
            <a:endParaRPr lang="en-US" dirty="0"/>
          </a:p>
        </p:txBody>
      </p:sp>
      <p:grpSp>
        <p:nvGrpSpPr>
          <p:cNvPr id="6" name="Group 5"/>
          <p:cNvGrpSpPr/>
          <p:nvPr/>
        </p:nvGrpSpPr>
        <p:grpSpPr>
          <a:xfrm>
            <a:off x="251559" y="116976"/>
            <a:ext cx="8764622" cy="652656"/>
            <a:chOff x="251559" y="116976"/>
            <a:chExt cx="8764622" cy="652656"/>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8" name="Straight Connector 7"/>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07021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9689" y="932865"/>
            <a:ext cx="7886700" cy="536395"/>
          </a:xfrm>
        </p:spPr>
        <p:txBody>
          <a:bodyPr>
            <a:normAutofit fontScale="90000"/>
          </a:bodyPr>
          <a:lstStyle/>
          <a:p>
            <a:r>
              <a:rPr lang="en-US" sz="4000" b="1" dirty="0" smtClean="0"/>
              <a:t>Durham Region is on Fire!</a:t>
            </a:r>
            <a:endParaRPr lang="en-US" sz="4000" b="1" dirty="0"/>
          </a:p>
        </p:txBody>
      </p:sp>
      <p:sp>
        <p:nvSpPr>
          <p:cNvPr id="4" name="Content Placeholder 2"/>
          <p:cNvSpPr>
            <a:spLocks noGrp="1"/>
          </p:cNvSpPr>
          <p:nvPr>
            <p:ph idx="1"/>
          </p:nvPr>
        </p:nvSpPr>
        <p:spPr>
          <a:xfrm>
            <a:off x="189689" y="1477610"/>
            <a:ext cx="8662080" cy="4351338"/>
          </a:xfrm>
        </p:spPr>
        <p:txBody>
          <a:bodyPr rtlCol="0">
            <a:normAutofit/>
          </a:bodyPr>
          <a:lstStyle/>
          <a:p>
            <a:pPr marL="0" indent="0" eaLnBrk="1" fontAlgn="auto" hangingPunct="1">
              <a:spcAft>
                <a:spcPts val="0"/>
              </a:spcAft>
              <a:buFont typeface="Arial" panose="020B0604020202020204" pitchFamily="34" charset="0"/>
              <a:buNone/>
              <a:defRPr/>
            </a:pPr>
            <a:r>
              <a:rPr lang="en-US" sz="1400" b="1" dirty="0" smtClean="0"/>
              <a:t>Combined population: one of fastest growing in North Carolina and in Nation.</a:t>
            </a:r>
          </a:p>
          <a:p>
            <a:pPr marL="0" indent="0" eaLnBrk="1" fontAlgn="auto" hangingPunct="1">
              <a:spcAft>
                <a:spcPts val="0"/>
              </a:spcAft>
              <a:buFont typeface="Arial" panose="020B0604020202020204" pitchFamily="34" charset="0"/>
              <a:buNone/>
              <a:defRPr/>
            </a:pPr>
            <a:r>
              <a:rPr lang="en-US" sz="1400" b="1" dirty="0" smtClean="0"/>
              <a:t>1993: 196,000   </a:t>
            </a:r>
            <a:r>
              <a:rPr lang="en-US" sz="1400" dirty="0" smtClean="0"/>
              <a:t>2003:  237,000   2013:  288,000  </a:t>
            </a:r>
            <a:r>
              <a:rPr lang="en-US" sz="1400" b="1" dirty="0" smtClean="0"/>
              <a:t>2019: 314,600* </a:t>
            </a:r>
          </a:p>
          <a:p>
            <a:pPr marL="457200" lvl="1" indent="0">
              <a:buNone/>
              <a:defRPr/>
            </a:pPr>
            <a:endParaRPr lang="en-US" sz="1400" dirty="0" smtClean="0"/>
          </a:p>
          <a:p>
            <a:pPr marL="457200" lvl="1" indent="0">
              <a:buNone/>
              <a:defRPr/>
            </a:pPr>
            <a:endParaRPr lang="en-US" sz="1400" i="1" dirty="0" smtClean="0"/>
          </a:p>
          <a:p>
            <a:pPr marL="457200" lvl="1" indent="0">
              <a:buNone/>
              <a:defRPr/>
            </a:pPr>
            <a:r>
              <a:rPr lang="en-US" sz="1400" i="1" dirty="0" smtClean="0"/>
              <a:t>High </a:t>
            </a:r>
            <a:r>
              <a:rPr lang="en-US" sz="1400" i="1" dirty="0"/>
              <a:t>tech and traditional manufacturing are on the rise, with an additional 1,200 jobs announced in 2013.</a:t>
            </a:r>
          </a:p>
          <a:p>
            <a:pPr marL="0" indent="0" eaLnBrk="1" fontAlgn="auto" hangingPunct="1">
              <a:spcAft>
                <a:spcPts val="0"/>
              </a:spcAft>
              <a:buFont typeface="Arial" panose="020B0604020202020204" pitchFamily="34" charset="0"/>
              <a:buNone/>
              <a:defRPr/>
            </a:pPr>
            <a:endParaRPr lang="en-US" sz="1400" b="1" dirty="0" smtClean="0"/>
          </a:p>
          <a:p>
            <a:pPr marL="0" indent="0">
              <a:lnSpc>
                <a:spcPct val="120000"/>
              </a:lnSpc>
              <a:spcBef>
                <a:spcPts val="0"/>
              </a:spcBef>
              <a:buNone/>
              <a:defRPr/>
            </a:pPr>
            <a:endParaRPr lang="en-US" sz="1400" b="1" dirty="0" smtClean="0"/>
          </a:p>
          <a:p>
            <a:pPr marL="0" indent="0" eaLnBrk="1" fontAlgn="auto" hangingPunct="1">
              <a:spcAft>
                <a:spcPts val="0"/>
              </a:spcAft>
              <a:buFont typeface="Arial" panose="020B0604020202020204" pitchFamily="34" charset="0"/>
              <a:buNone/>
              <a:defRPr/>
            </a:pPr>
            <a:endParaRPr lang="en-US" sz="1400" b="1" dirty="0" smtClean="0"/>
          </a:p>
          <a:p>
            <a:pPr marL="0" indent="0" eaLnBrk="1" fontAlgn="auto" hangingPunct="1">
              <a:spcAft>
                <a:spcPts val="0"/>
              </a:spcAft>
              <a:buFont typeface="Arial" panose="020B0604020202020204" pitchFamily="34" charset="0"/>
              <a:buNone/>
              <a:defRPr/>
            </a:pPr>
            <a:endParaRPr lang="en-US" sz="1400" b="1" dirty="0"/>
          </a:p>
          <a:p>
            <a:pPr marL="0" lvl="1" indent="0" eaLnBrk="1" fontAlgn="auto" hangingPunct="1">
              <a:spcBef>
                <a:spcPts val="750"/>
              </a:spcBef>
              <a:spcAft>
                <a:spcPts val="0"/>
              </a:spcAft>
              <a:buFont typeface="Arial" panose="020B0604020202020204" pitchFamily="34" charset="0"/>
              <a:buNone/>
              <a:defRPr/>
            </a:pPr>
            <a:endParaRPr lang="en-US" sz="1400" i="1" dirty="0" smtClean="0"/>
          </a:p>
          <a:p>
            <a:pPr marL="0" lvl="1" indent="0" eaLnBrk="1" fontAlgn="auto" hangingPunct="1">
              <a:spcBef>
                <a:spcPts val="750"/>
              </a:spcBef>
              <a:spcAft>
                <a:spcPts val="0"/>
              </a:spcAft>
              <a:buFont typeface="Arial" panose="020B0604020202020204" pitchFamily="34" charset="0"/>
              <a:buNone/>
              <a:defRPr/>
            </a:pPr>
            <a:r>
              <a:rPr lang="en-US" sz="1400" i="1" dirty="0" smtClean="0"/>
              <a:t>Exceptional </a:t>
            </a:r>
            <a:r>
              <a:rPr lang="en-US" sz="1400" i="1" dirty="0"/>
              <a:t>economic, racial, cultural diversity:  Drives an authentic </a:t>
            </a:r>
            <a:r>
              <a:rPr lang="en-US" sz="1400" i="1" dirty="0" smtClean="0"/>
              <a:t>“creative </a:t>
            </a:r>
            <a:r>
              <a:rPr lang="en-US" sz="1400" i="1" dirty="0"/>
              <a:t>culture of artists, brewers, writers, restaurateurs and more bring yet another flavor of entrepreneurship</a:t>
            </a:r>
            <a:r>
              <a:rPr lang="en-US" sz="1400" i="1" dirty="0" smtClean="0"/>
              <a:t>.”</a:t>
            </a:r>
          </a:p>
          <a:p>
            <a:pPr marL="0" lvl="1" indent="0" eaLnBrk="1" fontAlgn="auto" hangingPunct="1">
              <a:spcBef>
                <a:spcPts val="750"/>
              </a:spcBef>
              <a:spcAft>
                <a:spcPts val="0"/>
              </a:spcAft>
              <a:buFont typeface="Arial" panose="020B0604020202020204" pitchFamily="34" charset="0"/>
              <a:buNone/>
              <a:defRPr/>
            </a:pPr>
            <a:endParaRPr lang="en-US" sz="1400" i="1" dirty="0"/>
          </a:p>
          <a:p>
            <a:pPr marL="0" indent="0" eaLnBrk="1" fontAlgn="auto" hangingPunct="1">
              <a:spcAft>
                <a:spcPts val="0"/>
              </a:spcAft>
              <a:buFont typeface="Arial" panose="020B0604020202020204" pitchFamily="34" charset="0"/>
              <a:buNone/>
              <a:defRPr/>
            </a:pPr>
            <a:r>
              <a:rPr lang="en-US" sz="1400" b="1" dirty="0" smtClean="0"/>
              <a:t>                               </a:t>
            </a:r>
            <a:endParaRPr lang="en-US" sz="1400" b="1" dirty="0"/>
          </a:p>
          <a:p>
            <a:pPr marL="0" indent="0" eaLnBrk="1" fontAlgn="auto" hangingPunct="1">
              <a:spcAft>
                <a:spcPts val="0"/>
              </a:spcAft>
              <a:buFont typeface="Arial" panose="020B0604020202020204" pitchFamily="34" charset="0"/>
              <a:buNone/>
              <a:defRPr/>
            </a:pPr>
            <a:endParaRPr lang="en-US" sz="1400" b="1" dirty="0"/>
          </a:p>
          <a:p>
            <a:pPr marL="0" indent="0" eaLnBrk="1" fontAlgn="auto" hangingPunct="1">
              <a:spcAft>
                <a:spcPts val="0"/>
              </a:spcAft>
              <a:buFont typeface="Arial" panose="020B0604020202020204" pitchFamily="34" charset="0"/>
              <a:buNone/>
              <a:defRPr/>
            </a:pPr>
            <a:endParaRPr lang="en-US" sz="1400" b="1" dirty="0" smtClean="0"/>
          </a:p>
          <a:p>
            <a:pPr marL="457200" lvl="1" indent="0" eaLnBrk="1" fontAlgn="auto" hangingPunct="1">
              <a:spcAft>
                <a:spcPts val="0"/>
              </a:spcAft>
              <a:buFont typeface="Arial" panose="020B0604020202020204" pitchFamily="34" charset="0"/>
              <a:buNone/>
              <a:defRPr/>
            </a:pPr>
            <a:endParaRPr lang="en-US" sz="1400" dirty="0" smtClean="0"/>
          </a:p>
          <a:p>
            <a:pPr lvl="1" eaLnBrk="1" fontAlgn="auto" hangingPunct="1">
              <a:spcAft>
                <a:spcPts val="0"/>
              </a:spcAft>
              <a:defRPr/>
            </a:pPr>
            <a:endParaRPr lang="en-US" sz="1400" dirty="0" smtClean="0"/>
          </a:p>
        </p:txBody>
      </p:sp>
      <p:grpSp>
        <p:nvGrpSpPr>
          <p:cNvPr id="5" name="Group 4"/>
          <p:cNvGrpSpPr/>
          <p:nvPr/>
        </p:nvGrpSpPr>
        <p:grpSpPr>
          <a:xfrm>
            <a:off x="189689" y="214494"/>
            <a:ext cx="8764622" cy="652656"/>
            <a:chOff x="251559" y="116976"/>
            <a:chExt cx="8764622" cy="652656"/>
          </a:xfrm>
          <a:blipFill>
            <a:blip r:embed="rId3"/>
            <a:tile tx="0" ty="0" sx="100000" sy="100000" flip="none" algn="tl"/>
          </a:blipFill>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a:grpFill/>
          </p:spPr>
        </p:pic>
        <p:cxnSp>
          <p:nvCxnSpPr>
            <p:cNvPr id="7" name="Straight Connector 6"/>
            <p:cNvCxnSpPr/>
            <p:nvPr/>
          </p:nvCxnSpPr>
          <p:spPr>
            <a:xfrm flipV="1">
              <a:off x="3283974" y="570271"/>
              <a:ext cx="5732207" cy="19664"/>
            </a:xfrm>
            <a:prstGeom prst="line">
              <a:avLst/>
            </a:prstGeom>
            <a:grpFill/>
            <a:ln w="15875"/>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254165" y="2977439"/>
            <a:ext cx="9467628" cy="511621"/>
            <a:chOff x="254165" y="2977439"/>
            <a:chExt cx="9467628" cy="511621"/>
          </a:xfrm>
        </p:grpSpPr>
        <p:sp>
          <p:nvSpPr>
            <p:cNvPr id="10" name="TextBox 9"/>
            <p:cNvSpPr txBox="1"/>
            <p:nvPr/>
          </p:nvSpPr>
          <p:spPr>
            <a:xfrm>
              <a:off x="1740876" y="2977439"/>
              <a:ext cx="7980917" cy="492443"/>
            </a:xfrm>
            <a:prstGeom prst="rect">
              <a:avLst/>
            </a:prstGeom>
            <a:noFill/>
          </p:spPr>
          <p:txBody>
            <a:bodyPr wrap="square" rtlCol="0">
              <a:spAutoFit/>
            </a:bodyPr>
            <a:lstStyle/>
            <a:p>
              <a:r>
                <a:rPr lang="en-US" sz="1400" b="1" dirty="0"/>
                <a:t>Durham County, North Carolina Ranks #1: </a:t>
              </a:r>
            </a:p>
            <a:p>
              <a:r>
                <a:rPr lang="en-US" sz="1200" b="1" dirty="0"/>
                <a:t>Fourth Economy Community Index Lists Top 10 Large-Sized Counties for 2013</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 y="3004207"/>
              <a:ext cx="1422235" cy="484853"/>
            </a:xfrm>
            <a:prstGeom prst="rect">
              <a:avLst/>
            </a:prstGeom>
          </p:spPr>
        </p:pic>
      </p:gr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165" y="4977150"/>
            <a:ext cx="1139160" cy="485323"/>
          </a:xfrm>
          <a:prstGeom prst="rect">
            <a:avLst/>
          </a:prstGeom>
        </p:spPr>
      </p:pic>
      <p:sp>
        <p:nvSpPr>
          <p:cNvPr id="15" name="TextBox 14"/>
          <p:cNvSpPr txBox="1"/>
          <p:nvPr/>
        </p:nvSpPr>
        <p:spPr>
          <a:xfrm>
            <a:off x="299890" y="3451023"/>
            <a:ext cx="8441678" cy="307777"/>
          </a:xfrm>
          <a:prstGeom prst="rect">
            <a:avLst/>
          </a:prstGeom>
          <a:noFill/>
        </p:spPr>
        <p:txBody>
          <a:bodyPr wrap="square" rtlCol="0">
            <a:spAutoFit/>
          </a:bodyPr>
          <a:lstStyle/>
          <a:p>
            <a:r>
              <a:rPr lang="en-US" sz="1400" i="1" dirty="0"/>
              <a:t>“These communities are those ideally positioned to attract modern investment and managed economic growth.”</a:t>
            </a:r>
          </a:p>
        </p:txBody>
      </p:sp>
      <p:sp>
        <p:nvSpPr>
          <p:cNvPr id="16" name="TextBox 15"/>
          <p:cNvSpPr txBox="1"/>
          <p:nvPr/>
        </p:nvSpPr>
        <p:spPr>
          <a:xfrm>
            <a:off x="1740876" y="5157063"/>
            <a:ext cx="3010234" cy="286232"/>
          </a:xfrm>
          <a:prstGeom prst="rect">
            <a:avLst/>
          </a:prstGeom>
          <a:noFill/>
        </p:spPr>
        <p:txBody>
          <a:bodyPr wrap="square" rtlCol="0">
            <a:spAutoFit/>
          </a:bodyPr>
          <a:lstStyle/>
          <a:p>
            <a:pPr>
              <a:lnSpc>
                <a:spcPct val="90000"/>
              </a:lnSpc>
              <a:spcBef>
                <a:spcPts val="1000"/>
              </a:spcBef>
              <a:defRPr/>
            </a:pPr>
            <a:r>
              <a:rPr lang="en-US" sz="1400" b="1" dirty="0"/>
              <a:t>#1 “</a:t>
            </a:r>
            <a:r>
              <a:rPr lang="en-US" sz="1400" b="1" dirty="0" err="1"/>
              <a:t>Foodiest</a:t>
            </a:r>
            <a:r>
              <a:rPr lang="en-US" sz="1400" b="1" dirty="0"/>
              <a:t> Town”  by Bon </a:t>
            </a:r>
            <a:r>
              <a:rPr lang="en-US" sz="1400" b="1" dirty="0" err="1"/>
              <a:t>Appetit</a:t>
            </a:r>
            <a:r>
              <a:rPr lang="en-US" sz="1400" b="1" dirty="0"/>
              <a:t> </a:t>
            </a:r>
          </a:p>
        </p:txBody>
      </p:sp>
      <p:grpSp>
        <p:nvGrpSpPr>
          <p:cNvPr id="18" name="Group 17"/>
          <p:cNvGrpSpPr/>
          <p:nvPr/>
        </p:nvGrpSpPr>
        <p:grpSpPr>
          <a:xfrm>
            <a:off x="185773" y="2152322"/>
            <a:ext cx="8855935" cy="422787"/>
            <a:chOff x="185773" y="2152322"/>
            <a:chExt cx="8855935" cy="422787"/>
          </a:xfrm>
        </p:grpSpPr>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t="20523" b="23429"/>
            <a:stretch/>
          </p:blipFill>
          <p:spPr>
            <a:xfrm>
              <a:off x="185773" y="2152322"/>
              <a:ext cx="1065646" cy="422787"/>
            </a:xfrm>
            <a:prstGeom prst="rect">
              <a:avLst/>
            </a:prstGeom>
          </p:spPr>
        </p:pic>
        <p:sp>
          <p:nvSpPr>
            <p:cNvPr id="17" name="TextBox 16"/>
            <p:cNvSpPr txBox="1"/>
            <p:nvPr/>
          </p:nvSpPr>
          <p:spPr>
            <a:xfrm>
              <a:off x="1740876" y="2223852"/>
              <a:ext cx="7300832" cy="307777"/>
            </a:xfrm>
            <a:prstGeom prst="rect">
              <a:avLst/>
            </a:prstGeom>
            <a:noFill/>
          </p:spPr>
          <p:txBody>
            <a:bodyPr wrap="square" rtlCol="0">
              <a:spAutoFit/>
            </a:bodyPr>
            <a:lstStyle/>
            <a:p>
              <a:r>
                <a:rPr lang="en-US" sz="1400" b="1" dirty="0"/>
                <a:t> Google recognized Durham has one of the seven key tech hubs in the United States-2013</a:t>
              </a:r>
            </a:p>
          </p:txBody>
        </p:sp>
      </p:grpSp>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t="16132" b="19955"/>
          <a:stretch/>
        </p:blipFill>
        <p:spPr>
          <a:xfrm>
            <a:off x="269663" y="3852361"/>
            <a:ext cx="1406738" cy="474279"/>
          </a:xfrm>
          <a:prstGeom prst="rect">
            <a:avLst/>
          </a:prstGeom>
        </p:spPr>
      </p:pic>
      <p:sp>
        <p:nvSpPr>
          <p:cNvPr id="19" name="TextBox 18"/>
          <p:cNvSpPr txBox="1"/>
          <p:nvPr/>
        </p:nvSpPr>
        <p:spPr>
          <a:xfrm>
            <a:off x="1740876" y="3958286"/>
            <a:ext cx="3490451" cy="307777"/>
          </a:xfrm>
          <a:prstGeom prst="rect">
            <a:avLst/>
          </a:prstGeom>
          <a:noFill/>
        </p:spPr>
        <p:txBody>
          <a:bodyPr wrap="square" rtlCol="0">
            <a:spAutoFit/>
          </a:bodyPr>
          <a:lstStyle/>
          <a:p>
            <a:r>
              <a:rPr lang="en-US" sz="1400" b="1" dirty="0"/>
              <a:t> #1 creative class metro   by Atlantic Monthly </a:t>
            </a:r>
          </a:p>
        </p:txBody>
      </p:sp>
    </p:spTree>
    <p:extLst>
      <p:ext uri="{BB962C8B-B14F-4D97-AF65-F5344CB8AC3E}">
        <p14:creationId xmlns:p14="http://schemas.microsoft.com/office/powerpoint/2010/main" val="29127468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Insert open data trivia</a:t>
            </a:r>
            <a:endParaRPr lang="en-US" dirty="0"/>
          </a:p>
        </p:txBody>
      </p:sp>
    </p:spTree>
    <p:extLst>
      <p:ext uri="{BB962C8B-B14F-4D97-AF65-F5344CB8AC3E}">
        <p14:creationId xmlns:p14="http://schemas.microsoft.com/office/powerpoint/2010/main" val="174615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7195" y="1251991"/>
            <a:ext cx="7886700" cy="4351338"/>
          </a:xfrm>
        </p:spPr>
        <p:txBody>
          <a:bodyPr>
            <a:normAutofit fontScale="92500" lnSpcReduction="20000"/>
          </a:bodyPr>
          <a:lstStyle/>
          <a:p>
            <a:r>
              <a:rPr lang="en-US" dirty="0" smtClean="0"/>
              <a:t>Joint</a:t>
            </a:r>
          </a:p>
          <a:p>
            <a:pPr lvl="1"/>
            <a:r>
              <a:rPr lang="en-US" dirty="0" smtClean="0"/>
              <a:t>GIS</a:t>
            </a:r>
          </a:p>
          <a:p>
            <a:pPr lvl="1"/>
            <a:r>
              <a:rPr lang="en-US" dirty="0" smtClean="0"/>
              <a:t>Inspections/Permits</a:t>
            </a:r>
          </a:p>
          <a:p>
            <a:pPr lvl="1"/>
            <a:r>
              <a:rPr lang="en-US" dirty="0" smtClean="0"/>
              <a:t>Planning</a:t>
            </a:r>
          </a:p>
          <a:p>
            <a:pPr lvl="1"/>
            <a:r>
              <a:rPr lang="en-US" dirty="0" smtClean="0"/>
              <a:t>Taxes</a:t>
            </a:r>
          </a:p>
          <a:p>
            <a:r>
              <a:rPr lang="en-US" dirty="0" smtClean="0"/>
              <a:t>City</a:t>
            </a:r>
          </a:p>
          <a:p>
            <a:pPr lvl="1"/>
            <a:r>
              <a:rPr lang="en-US" dirty="0" smtClean="0"/>
              <a:t>Community Development</a:t>
            </a:r>
          </a:p>
          <a:p>
            <a:pPr lvl="1"/>
            <a:r>
              <a:rPr lang="en-US" dirty="0" smtClean="0"/>
              <a:t>Street maintenance</a:t>
            </a:r>
          </a:p>
          <a:p>
            <a:pPr lvl="1"/>
            <a:r>
              <a:rPr lang="en-US" dirty="0" smtClean="0"/>
              <a:t>Police</a:t>
            </a:r>
          </a:p>
          <a:p>
            <a:r>
              <a:rPr lang="en-US" dirty="0" smtClean="0"/>
              <a:t>County</a:t>
            </a:r>
          </a:p>
          <a:p>
            <a:pPr lvl="1"/>
            <a:r>
              <a:rPr lang="en-US" dirty="0" smtClean="0"/>
              <a:t>Schools</a:t>
            </a:r>
          </a:p>
          <a:p>
            <a:pPr lvl="1"/>
            <a:r>
              <a:rPr lang="en-US" dirty="0" smtClean="0"/>
              <a:t>Sherriff</a:t>
            </a:r>
          </a:p>
          <a:p>
            <a:pPr lvl="1"/>
            <a:r>
              <a:rPr lang="en-US" dirty="0" smtClean="0"/>
              <a:t>DHHS</a:t>
            </a:r>
          </a:p>
          <a:p>
            <a:pPr lvl="1"/>
            <a:endParaRPr lang="en-US" dirty="0" smtClean="0"/>
          </a:p>
          <a:p>
            <a:pPr lvl="1"/>
            <a:endParaRPr lang="en-US" dirty="0"/>
          </a:p>
        </p:txBody>
      </p:sp>
      <p:sp>
        <p:nvSpPr>
          <p:cNvPr id="3" name="TextBox 2"/>
          <p:cNvSpPr txBox="1"/>
          <p:nvPr/>
        </p:nvSpPr>
        <p:spPr>
          <a:xfrm>
            <a:off x="2417233" y="737529"/>
            <a:ext cx="3842719" cy="584776"/>
          </a:xfrm>
          <a:prstGeom prst="rect">
            <a:avLst/>
          </a:prstGeom>
          <a:noFill/>
        </p:spPr>
        <p:txBody>
          <a:bodyPr wrap="none" rtlCol="0">
            <a:spAutoFit/>
          </a:bodyPr>
          <a:lstStyle/>
          <a:p>
            <a:r>
              <a:rPr lang="en-US" sz="3200" dirty="0" smtClean="0"/>
              <a:t>History of Partnership</a:t>
            </a:r>
            <a:endParaRPr lang="en-US" sz="3200" dirty="0"/>
          </a:p>
        </p:txBody>
      </p:sp>
    </p:spTree>
    <p:extLst>
      <p:ext uri="{BB962C8B-B14F-4D97-AF65-F5344CB8AC3E}">
        <p14:creationId xmlns:p14="http://schemas.microsoft.com/office/powerpoint/2010/main" val="1757122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48235" y="1030968"/>
            <a:ext cx="7886700" cy="53639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t>Durham Region is on Fire!</a:t>
            </a:r>
            <a:endParaRPr lang="en-US" sz="40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227" y="2060794"/>
            <a:ext cx="2045853" cy="697450"/>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t="20523" b="23429"/>
          <a:stretch/>
        </p:blipFill>
        <p:spPr>
          <a:xfrm>
            <a:off x="0" y="1920309"/>
            <a:ext cx="2466133" cy="978420"/>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t="16132" b="19955"/>
          <a:stretch/>
        </p:blipFill>
        <p:spPr>
          <a:xfrm>
            <a:off x="361295" y="4046427"/>
            <a:ext cx="2507651" cy="8454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3048" y="2160921"/>
            <a:ext cx="2482429" cy="1654539"/>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6250" y="3348037"/>
            <a:ext cx="571500" cy="161925"/>
          </a:xfrm>
          <a:prstGeom prst="rect">
            <a:avLst/>
          </a:prstGeom>
        </p:spPr>
      </p:pic>
      <p:pic>
        <p:nvPicPr>
          <p:cNvPr id="18" name="Picture 17"/>
          <p:cNvPicPr>
            <a:picLocks noChangeAspect="1"/>
          </p:cNvPicPr>
          <p:nvPr/>
        </p:nvPicPr>
        <p:blipFill rotWithShape="1">
          <a:blip r:embed="rId8"/>
          <a:srcRect l="4682" t="48553" r="57825" b="40849"/>
          <a:stretch/>
        </p:blipFill>
        <p:spPr>
          <a:xfrm>
            <a:off x="6489227" y="2819920"/>
            <a:ext cx="2192832" cy="413239"/>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7985" y="3766519"/>
            <a:ext cx="2808336" cy="1321570"/>
          </a:xfrm>
          <a:prstGeom prst="rect">
            <a:avLst/>
          </a:prstGeom>
        </p:spPr>
      </p:pic>
      <p:sp>
        <p:nvSpPr>
          <p:cNvPr id="2" name="TextBox 1"/>
          <p:cNvSpPr txBox="1"/>
          <p:nvPr/>
        </p:nvSpPr>
        <p:spPr>
          <a:xfrm>
            <a:off x="393812" y="2899770"/>
            <a:ext cx="2447141" cy="307777"/>
          </a:xfrm>
          <a:prstGeom prst="rect">
            <a:avLst/>
          </a:prstGeom>
          <a:noFill/>
        </p:spPr>
        <p:txBody>
          <a:bodyPr wrap="square" rtlCol="0">
            <a:spAutoFit/>
          </a:bodyPr>
          <a:lstStyle/>
          <a:p>
            <a:r>
              <a:rPr lang="en-US" sz="1400" b="1" dirty="0" smtClean="0">
                <a:solidFill>
                  <a:schemeClr val="tx1">
                    <a:lumMod val="65000"/>
                    <a:lumOff val="35000"/>
                  </a:schemeClr>
                </a:solidFill>
              </a:rPr>
              <a:t>Durham – 1 of 7 Tech Hubs</a:t>
            </a:r>
            <a:endParaRPr lang="en-US" sz="1400" b="1" dirty="0">
              <a:solidFill>
                <a:schemeClr val="tx1">
                  <a:lumMod val="65000"/>
                  <a:lumOff val="35000"/>
                </a:schemeClr>
              </a:solidFill>
            </a:endParaRPr>
          </a:p>
        </p:txBody>
      </p:sp>
      <p:sp>
        <p:nvSpPr>
          <p:cNvPr id="11" name="TextBox 10"/>
          <p:cNvSpPr txBox="1"/>
          <p:nvPr/>
        </p:nvSpPr>
        <p:spPr>
          <a:xfrm>
            <a:off x="293923" y="4929199"/>
            <a:ext cx="2365301" cy="523220"/>
          </a:xfrm>
          <a:prstGeom prst="rect">
            <a:avLst/>
          </a:prstGeom>
          <a:noFill/>
        </p:spPr>
        <p:txBody>
          <a:bodyPr wrap="square" rtlCol="0">
            <a:spAutoFit/>
          </a:bodyPr>
          <a:lstStyle/>
          <a:p>
            <a:r>
              <a:rPr lang="en-US" sz="1400" b="1" dirty="0">
                <a:solidFill>
                  <a:schemeClr val="tx1">
                    <a:lumMod val="75000"/>
                    <a:lumOff val="25000"/>
                  </a:schemeClr>
                </a:solidFill>
              </a:rPr>
              <a:t> #1 creative class metro   by Atlantic Monthly </a:t>
            </a:r>
          </a:p>
        </p:txBody>
      </p:sp>
      <p:pic>
        <p:nvPicPr>
          <p:cNvPr id="5" name="Picture 4"/>
          <p:cNvPicPr>
            <a:picLocks noChangeAspect="1"/>
          </p:cNvPicPr>
          <p:nvPr/>
        </p:nvPicPr>
        <p:blipFill rotWithShape="1">
          <a:blip r:embed="rId10">
            <a:extLst>
              <a:ext uri="{28A0092B-C50C-407E-A947-70E740481C1C}">
                <a14:useLocalDpi xmlns:a14="http://schemas.microsoft.com/office/drawing/2010/main" val="0"/>
              </a:ext>
            </a:extLst>
          </a:blip>
          <a:srcRect b="13202"/>
          <a:stretch/>
        </p:blipFill>
        <p:spPr>
          <a:xfrm>
            <a:off x="3647927" y="4261362"/>
            <a:ext cx="1681076" cy="871432"/>
          </a:xfrm>
          <a:prstGeom prst="rect">
            <a:avLst/>
          </a:prstGeom>
        </p:spPr>
      </p:pic>
    </p:spTree>
    <p:extLst>
      <p:ext uri="{BB962C8B-B14F-4D97-AF65-F5344CB8AC3E}">
        <p14:creationId xmlns:p14="http://schemas.microsoft.com/office/powerpoint/2010/main" val="11093104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826" y="1642730"/>
            <a:ext cx="2748129" cy="1895776"/>
          </a:xfrm>
          <a:prstGeom prst="rect">
            <a:avLst/>
          </a:prstGeom>
        </p:spPr>
      </p:pic>
      <p:sp>
        <p:nvSpPr>
          <p:cNvPr id="6" name="Title 1"/>
          <p:cNvSpPr txBox="1">
            <a:spLocks/>
          </p:cNvSpPr>
          <p:nvPr/>
        </p:nvSpPr>
        <p:spPr>
          <a:xfrm>
            <a:off x="585672" y="635105"/>
            <a:ext cx="8643169" cy="8851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smtClean="0">
                <a:solidFill>
                  <a:srgbClr val="000000"/>
                </a:solidFill>
              </a:rPr>
              <a:t>Durham City and County:  Unique Challenges</a:t>
            </a:r>
            <a:endParaRPr lang="en-US" altLang="en-US" sz="3600" b="1" dirty="0" smtClean="0"/>
          </a:p>
        </p:txBody>
      </p:sp>
      <p:sp>
        <p:nvSpPr>
          <p:cNvPr id="7" name="Rectangle 6"/>
          <p:cNvSpPr/>
          <p:nvPr/>
        </p:nvSpPr>
        <p:spPr>
          <a:xfrm>
            <a:off x="2888443" y="1668336"/>
            <a:ext cx="3467467" cy="830997"/>
          </a:xfrm>
          <a:prstGeom prst="rect">
            <a:avLst/>
          </a:prstGeom>
        </p:spPr>
        <p:txBody>
          <a:bodyPr wrap="square">
            <a:spAutoFit/>
          </a:bodyPr>
          <a:lstStyle/>
          <a:p>
            <a:pPr algn="ctr"/>
            <a:r>
              <a:rPr lang="en-US" sz="2400" b="1" i="1" dirty="0" smtClean="0">
                <a:solidFill>
                  <a:srgbClr val="C00000"/>
                </a:solidFill>
              </a:rPr>
              <a:t>How Can Open Data Help?</a:t>
            </a:r>
            <a:endParaRPr lang="en-US" sz="2400" b="1" i="1" dirty="0">
              <a:solidFill>
                <a:srgbClr val="C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42" y="1665858"/>
            <a:ext cx="2748133" cy="18957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227" y="1665858"/>
            <a:ext cx="1486732" cy="111504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823" y="3827012"/>
            <a:ext cx="2748132" cy="182875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533" y="3827012"/>
            <a:ext cx="2724150" cy="1895776"/>
          </a:xfrm>
          <a:prstGeom prst="rect">
            <a:avLst/>
          </a:prstGeom>
        </p:spPr>
      </p:pic>
      <p:sp>
        <p:nvSpPr>
          <p:cNvPr id="10" name="TextBox 9"/>
          <p:cNvSpPr txBox="1"/>
          <p:nvPr/>
        </p:nvSpPr>
        <p:spPr>
          <a:xfrm>
            <a:off x="7031099" y="4556723"/>
            <a:ext cx="1159495" cy="369332"/>
          </a:xfrm>
          <a:prstGeom prst="rect">
            <a:avLst/>
          </a:prstGeom>
          <a:effectLst>
            <a:softEdge rad="63500"/>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smtClean="0"/>
              <a:t>Education</a:t>
            </a:r>
            <a:endParaRPr lang="en-US" b="1" dirty="0"/>
          </a:p>
        </p:txBody>
      </p:sp>
      <p:sp>
        <p:nvSpPr>
          <p:cNvPr id="11" name="TextBox 10"/>
          <p:cNvSpPr txBox="1"/>
          <p:nvPr/>
        </p:nvSpPr>
        <p:spPr>
          <a:xfrm>
            <a:off x="1180507" y="2369063"/>
            <a:ext cx="842068" cy="369332"/>
          </a:xfrm>
          <a:prstGeom prst="rect">
            <a:avLst/>
          </a:prstGeom>
          <a:effectLst>
            <a:softEdge rad="63500"/>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smtClean="0"/>
              <a:t>Safety</a:t>
            </a:r>
            <a:endParaRPr lang="en-US" b="1" dirty="0"/>
          </a:p>
        </p:txBody>
      </p:sp>
      <p:sp>
        <p:nvSpPr>
          <p:cNvPr id="12" name="TextBox 11"/>
          <p:cNvSpPr txBox="1"/>
          <p:nvPr/>
        </p:nvSpPr>
        <p:spPr>
          <a:xfrm>
            <a:off x="7166176" y="2369063"/>
            <a:ext cx="889340" cy="369332"/>
          </a:xfrm>
          <a:prstGeom prst="rect">
            <a:avLst/>
          </a:prstGeom>
          <a:effectLst>
            <a:softEdge rad="88900"/>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smtClean="0"/>
              <a:t>Health</a:t>
            </a:r>
            <a:endParaRPr lang="en-US" b="1" dirty="0"/>
          </a:p>
        </p:txBody>
      </p:sp>
      <p:sp>
        <p:nvSpPr>
          <p:cNvPr id="13" name="TextBox 12"/>
          <p:cNvSpPr txBox="1"/>
          <p:nvPr/>
        </p:nvSpPr>
        <p:spPr>
          <a:xfrm>
            <a:off x="1140732" y="4465802"/>
            <a:ext cx="921618" cy="369332"/>
          </a:xfrm>
          <a:prstGeom prst="rect">
            <a:avLst/>
          </a:prstGeom>
          <a:effectLst>
            <a:softEdge rad="63500"/>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smtClean="0"/>
              <a:t>Poverty</a:t>
            </a:r>
            <a:endParaRPr lang="en-US" b="1" dirty="0"/>
          </a:p>
        </p:txBody>
      </p:sp>
      <p:sp>
        <p:nvSpPr>
          <p:cNvPr id="14" name="Oval 13"/>
          <p:cNvSpPr/>
          <p:nvPr/>
        </p:nvSpPr>
        <p:spPr>
          <a:xfrm>
            <a:off x="2460396" y="2652325"/>
            <a:ext cx="4449451" cy="1927873"/>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r="12717"/>
          <a:stretch/>
        </p:blipFill>
        <p:spPr>
          <a:xfrm>
            <a:off x="3251327" y="3306411"/>
            <a:ext cx="2946492" cy="619699"/>
          </a:xfrm>
          <a:prstGeom prst="rect">
            <a:avLst/>
          </a:prstGeom>
        </p:spPr>
      </p:pic>
    </p:spTree>
    <p:extLst>
      <p:ext uri="{BB962C8B-B14F-4D97-AF65-F5344CB8AC3E}">
        <p14:creationId xmlns:p14="http://schemas.microsoft.com/office/powerpoint/2010/main" val="19090037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idx="4294967295"/>
          </p:nvPr>
        </p:nvSpPr>
        <p:spPr>
          <a:xfrm>
            <a:off x="150829" y="914400"/>
            <a:ext cx="8993171" cy="1325563"/>
          </a:xfrm>
        </p:spPr>
        <p:txBody>
          <a:bodyPr>
            <a:normAutofit/>
          </a:bodyPr>
          <a:lstStyle/>
          <a:p>
            <a:pPr eaLnBrk="1" hangingPunct="1"/>
            <a:r>
              <a:rPr lang="en-US" altLang="en-US" sz="3600" b="1" dirty="0">
                <a:solidFill>
                  <a:srgbClr val="000000"/>
                </a:solidFill>
              </a:rPr>
              <a:t>Durham Partnership: What Makes this Different?</a:t>
            </a:r>
          </a:p>
        </p:txBody>
      </p:sp>
      <p:sp>
        <p:nvSpPr>
          <p:cNvPr id="3075" name="Content Placeholder 2"/>
          <p:cNvSpPr>
            <a:spLocks noGrp="1"/>
          </p:cNvSpPr>
          <p:nvPr>
            <p:ph idx="1"/>
          </p:nvPr>
        </p:nvSpPr>
        <p:spPr>
          <a:xfrm>
            <a:off x="609600" y="2438400"/>
            <a:ext cx="7886700" cy="2365375"/>
          </a:xfrm>
        </p:spPr>
        <p:txBody>
          <a:bodyPr>
            <a:normAutofit fontScale="92500" lnSpcReduction="20000"/>
          </a:bodyPr>
          <a:lstStyle/>
          <a:p>
            <a:pPr eaLnBrk="1" hangingPunct="1"/>
            <a:r>
              <a:rPr lang="en-US" altLang="en-US" dirty="0" smtClean="0"/>
              <a:t>Leverages Partnership </a:t>
            </a:r>
            <a:r>
              <a:rPr lang="en-US" altLang="en-US" dirty="0" smtClean="0"/>
              <a:t>to take advantage of City and County common strengths and single community brand</a:t>
            </a:r>
          </a:p>
          <a:p>
            <a:pPr eaLnBrk="1" hangingPunct="1"/>
            <a:r>
              <a:rPr lang="en-US" altLang="en-US" dirty="0" smtClean="0"/>
              <a:t>Community Focused</a:t>
            </a:r>
            <a:endParaRPr lang="en-US" altLang="en-US" dirty="0" smtClean="0"/>
          </a:p>
          <a:p>
            <a:pPr eaLnBrk="1" hangingPunct="1"/>
            <a:r>
              <a:rPr lang="en-US" altLang="en-US" dirty="0" smtClean="0"/>
              <a:t>The Platform, Datasets are chosen with usability, return of results and open/regional scalability.</a:t>
            </a:r>
          </a:p>
          <a:p>
            <a:pPr eaLnBrk="1" hangingPunct="1"/>
            <a:r>
              <a:rPr lang="en-US" altLang="en-US" dirty="0" smtClean="0"/>
              <a:t>Open Data:  Open to Everyone!</a:t>
            </a:r>
          </a:p>
        </p:txBody>
      </p:sp>
      <p:grpSp>
        <p:nvGrpSpPr>
          <p:cNvPr id="4" name="Group 3"/>
          <p:cNvGrpSpPr/>
          <p:nvPr/>
        </p:nvGrpSpPr>
        <p:grpSpPr>
          <a:xfrm>
            <a:off x="251559" y="116976"/>
            <a:ext cx="8764622" cy="652656"/>
            <a:chOff x="251559" y="116976"/>
            <a:chExt cx="8764622" cy="652656"/>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6" name="Straight Connector 5"/>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94666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98003" y="1661433"/>
            <a:ext cx="5747994" cy="637577"/>
          </a:xfrm>
        </p:spPr>
        <p:txBody>
          <a:bodyPr>
            <a:normAutofit/>
          </a:bodyPr>
          <a:lstStyle/>
          <a:p>
            <a:pPr algn="l"/>
            <a:r>
              <a:rPr lang="en-US" sz="3600" b="1" dirty="0">
                <a:solidFill>
                  <a:srgbClr val="000000"/>
                </a:solidFill>
              </a:rPr>
              <a:t>City/County Open Data Vision</a:t>
            </a:r>
          </a:p>
        </p:txBody>
      </p:sp>
      <p:sp>
        <p:nvSpPr>
          <p:cNvPr id="5" name="Subtitle 4"/>
          <p:cNvSpPr>
            <a:spLocks noGrp="1"/>
          </p:cNvSpPr>
          <p:nvPr>
            <p:ph type="subTitle" idx="1"/>
          </p:nvPr>
        </p:nvSpPr>
        <p:spPr>
          <a:xfrm>
            <a:off x="1143000" y="3064230"/>
            <a:ext cx="6858000" cy="1655762"/>
          </a:xfrm>
        </p:spPr>
        <p:txBody>
          <a:bodyPr/>
          <a:lstStyle/>
          <a:p>
            <a:r>
              <a:rPr lang="en-US" dirty="0" smtClean="0"/>
              <a:t>Kerry Goode</a:t>
            </a:r>
          </a:p>
          <a:p>
            <a:r>
              <a:rPr lang="en-US" dirty="0" smtClean="0"/>
              <a:t>Chief Information Officer</a:t>
            </a:r>
          </a:p>
          <a:p>
            <a:r>
              <a:rPr lang="en-US" dirty="0" smtClean="0"/>
              <a:t>City of Durham</a:t>
            </a:r>
            <a:endParaRPr lang="en-US" dirty="0"/>
          </a:p>
        </p:txBody>
      </p:sp>
      <p:grpSp>
        <p:nvGrpSpPr>
          <p:cNvPr id="6" name="Group 5"/>
          <p:cNvGrpSpPr/>
          <p:nvPr/>
        </p:nvGrpSpPr>
        <p:grpSpPr>
          <a:xfrm>
            <a:off x="251559" y="116976"/>
            <a:ext cx="8764622" cy="652656"/>
            <a:chOff x="251559" y="116976"/>
            <a:chExt cx="8764622" cy="652656"/>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12755"/>
            <a:stretch/>
          </p:blipFill>
          <p:spPr>
            <a:xfrm>
              <a:off x="251559" y="116976"/>
              <a:ext cx="2973423" cy="652656"/>
            </a:xfrm>
            <a:prstGeom prst="rect">
              <a:avLst/>
            </a:prstGeom>
          </p:spPr>
        </p:pic>
        <p:cxnSp>
          <p:nvCxnSpPr>
            <p:cNvPr id="8" name="Straight Connector 7"/>
            <p:cNvCxnSpPr/>
            <p:nvPr/>
          </p:nvCxnSpPr>
          <p:spPr>
            <a:xfrm flipV="1">
              <a:off x="3283974" y="570271"/>
              <a:ext cx="5732207" cy="19664"/>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85740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806</TotalTime>
  <Words>1398</Words>
  <Application>Microsoft Macintosh PowerPoint</Application>
  <PresentationFormat>On-screen Show (4:3)</PresentationFormat>
  <Paragraphs>199</Paragraphs>
  <Slides>30</Slides>
  <Notes>6</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Agenda</vt:lpstr>
      <vt:lpstr>City/County of Durham Overview</vt:lpstr>
      <vt:lpstr>PowerPoint Presentation</vt:lpstr>
      <vt:lpstr>PowerPoint Presentation</vt:lpstr>
      <vt:lpstr>PowerPoint Presentation</vt:lpstr>
      <vt:lpstr>PowerPoint Presentation</vt:lpstr>
      <vt:lpstr>Durham Partnership: What Makes this Different?</vt:lpstr>
      <vt:lpstr>City/County Open Data Vision</vt:lpstr>
      <vt:lpstr>Durham City &amp; County CIOs Believe</vt:lpstr>
      <vt:lpstr>Durham City &amp; County Government Roles</vt:lpstr>
      <vt:lpstr>PowerPoint Presentation</vt:lpstr>
      <vt:lpstr>Open Data is an Enabler</vt:lpstr>
      <vt:lpstr>Durham Story</vt:lpstr>
      <vt:lpstr>Durham’s Open Data Strategy</vt:lpstr>
      <vt:lpstr>City/County Open Data  Project Flow</vt:lpstr>
      <vt:lpstr>Open Data is an Enabler</vt:lpstr>
      <vt:lpstr>Open Data Implementation Phases</vt:lpstr>
      <vt:lpstr>Open Data Implementation Phases</vt:lpstr>
      <vt:lpstr>OpenDataSoft is a multi-cloud platform</vt:lpstr>
      <vt:lpstr>PowerPoint Presentation</vt:lpstr>
      <vt:lpstr>PowerPoint Presentation</vt:lpstr>
      <vt:lpstr>Early Thinking on Data Sets</vt:lpstr>
      <vt:lpstr>Convening a Community</vt:lpstr>
      <vt:lpstr>Thank You!</vt:lpstr>
      <vt:lpstr>BLANK SLIDE</vt:lpstr>
      <vt:lpstr>Footnotes and Credits</vt:lpstr>
      <vt:lpstr>Durham City and County:  Unique Challenges</vt:lpstr>
      <vt:lpstr>PowerPoint Presentation</vt:lpstr>
      <vt:lpstr>Durham Region is on Fire!</vt:lpstr>
    </vt:vector>
  </TitlesOfParts>
  <Company>Durham County Government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marrow</dc:creator>
  <cp:lastModifiedBy>Jason Hare</cp:lastModifiedBy>
  <cp:revision>64</cp:revision>
  <dcterms:created xsi:type="dcterms:W3CDTF">2015-02-18T03:11:23Z</dcterms:created>
  <dcterms:modified xsi:type="dcterms:W3CDTF">2015-02-20T21:56:17Z</dcterms:modified>
</cp:coreProperties>
</file>